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embeddedFontLst>
    <p:embeddedFont>
      <p:font typeface="Raleway"/>
      <p:regular r:id="rId20"/>
      <p:bold r:id="rId21"/>
      <p:italic r:id="rId22"/>
      <p:boldItalic r:id="rId23"/>
    </p:embeddedFont>
    <p:embeddedFont>
      <p:font typeface="Lato"/>
      <p:regular r:id="rId24"/>
      <p:bold r:id="rId25"/>
      <p:italic r:id="rId26"/>
      <p:boldItalic r:id="rId27"/>
    </p:embeddedFont>
    <p:embeddedFont>
      <p:font typeface="Lato Black"/>
      <p:bold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regular.fntdata"/><Relationship Id="rId22" Type="http://schemas.openxmlformats.org/officeDocument/2006/relationships/font" Target="fonts/Raleway-italic.fntdata"/><Relationship Id="rId21" Type="http://schemas.openxmlformats.org/officeDocument/2006/relationships/font" Target="fonts/Raleway-bold.fntdata"/><Relationship Id="rId24" Type="http://schemas.openxmlformats.org/officeDocument/2006/relationships/font" Target="fonts/Lato-regular.fntdata"/><Relationship Id="rId23" Type="http://schemas.openxmlformats.org/officeDocument/2006/relationships/font" Target="fonts/Raleway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Lato-italic.fntdata"/><Relationship Id="rId25" Type="http://schemas.openxmlformats.org/officeDocument/2006/relationships/font" Target="fonts/Lato-bold.fntdata"/><Relationship Id="rId28" Type="http://schemas.openxmlformats.org/officeDocument/2006/relationships/font" Target="fonts/LatoBlack-bold.fntdata"/><Relationship Id="rId27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LatoBlack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Shape 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Shape 7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Shape 77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Shape 21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Shape 2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Shape 3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Shape 3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Shape 4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Shape 56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Shape 59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cilkplus.org/" TargetMode="External"/><Relationship Id="rId4" Type="http://schemas.openxmlformats.org/officeDocument/2006/relationships/hyperlink" Target="https://software.intel.com/en-us/articles/an-introduction-to-the-cilk-screen-race-detector" TargetMode="External"/><Relationship Id="rId5" Type="http://schemas.openxmlformats.org/officeDocument/2006/relationships/hyperlink" Target="https://www.cilkplus.org/tutorial-cilk-tools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Cilk and Writing Code for Hardware</a:t>
            </a:r>
            <a:endParaRPr/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Jyothi Krishna V 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Nov 8, 2017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Cilk Plus </a:t>
            </a:r>
            <a:r>
              <a:rPr lang="en"/>
              <a:t>Resources</a:t>
            </a:r>
            <a:endParaRPr/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729450" y="2078875"/>
            <a:ext cx="7688700" cy="27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 Page: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https://www.cilkplus.org/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Runtime integrated with gcc 4.9 onwards. If you have gcc 4.9 and above just use </a:t>
            </a:r>
            <a:r>
              <a:rPr b="1" lang="en" sz="1200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-fcilkplus </a:t>
            </a: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flag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CilkScreen: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https://software.intel.com/en-us/articles/an-introduction-to-the-cilk-screen-race-detector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CilkView: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https://www.cilkplus.org/tutorial-cilk-tools</a:t>
            </a:r>
            <a:endParaRPr/>
          </a:p>
          <a:p>
            <a:pPr indent="-311150" lvl="0" marL="457200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Load Balancing, Work stealing.</a:t>
            </a:r>
            <a:endParaRPr/>
          </a:p>
          <a:p>
            <a: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Also look into Cacti stack : </a:t>
            </a:r>
            <a:r>
              <a:rPr b="1" lang="en">
                <a:solidFill>
                  <a:srgbClr val="0000FF"/>
                </a:solidFill>
              </a:rPr>
              <a:t>Cilk Memory Model</a:t>
            </a:r>
            <a:endParaRPr b="1">
              <a:solidFill>
                <a:srgbClr val="0000FF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FF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Writing Code for Hardware </a:t>
            </a:r>
            <a:endParaRPr/>
          </a:p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Understanding and coding to the underlying hardware can improve your parallel performance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Amdahl's</a:t>
            </a:r>
            <a:r>
              <a:rPr lang="en"/>
              <a:t> law</a:t>
            </a:r>
            <a:endParaRPr/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Speedup S =1/ ((1-p) + p/s )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Actual Speedup = </a:t>
            </a:r>
            <a:r>
              <a:rPr lang="en" sz="1100"/>
              <a:t> 1/ ((1-p) + p/s   + T(s) + S(s))</a:t>
            </a:r>
            <a:endParaRPr sz="1100"/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T(s) : Thread/ task creation cost </a:t>
            </a:r>
            <a:endParaRPr/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S(s): Synchronization cost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 txBox="1"/>
          <p:nvPr/>
        </p:nvSpPr>
        <p:spPr>
          <a:xfrm>
            <a:off x="961175" y="3671925"/>
            <a:ext cx="6348000" cy="13563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Correctness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Parallelism / Scalability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Reduction in Communication/ Synchronization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Load Balance among Threads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Other optimizations</a:t>
            </a:r>
            <a:endParaRPr/>
          </a:p>
        </p:txBody>
      </p:sp>
      <p:sp>
        <p:nvSpPr>
          <p:cNvPr id="222" name="Shape 222"/>
          <p:cNvSpPr/>
          <p:nvPr/>
        </p:nvSpPr>
        <p:spPr>
          <a:xfrm flipH="1">
            <a:off x="5583025" y="3905475"/>
            <a:ext cx="351600" cy="8892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 txBox="1"/>
          <p:nvPr/>
        </p:nvSpPr>
        <p:spPr>
          <a:xfrm>
            <a:off x="5934625" y="4247300"/>
            <a:ext cx="904200" cy="3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Priority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727650" y="11148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Correctness</a:t>
            </a:r>
            <a:endParaRPr/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727650" y="1579175"/>
            <a:ext cx="7688700" cy="24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/>
              <a:t>Subjective to requirement</a:t>
            </a:r>
            <a:endParaRPr b="1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Shape 230"/>
          <p:cNvSpPr/>
          <p:nvPr/>
        </p:nvSpPr>
        <p:spPr>
          <a:xfrm>
            <a:off x="1231600" y="2108800"/>
            <a:ext cx="2418900" cy="2259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Thread 1: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x = 3;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y =  5;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Thread 2: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</a:t>
            </a:r>
            <a:r>
              <a:rPr lang="en"/>
              <a:t>x = 1;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y =  4;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----------------------------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assert( x&lt; y);</a:t>
            </a:r>
            <a:endParaRPr/>
          </a:p>
        </p:txBody>
      </p:sp>
      <p:sp>
        <p:nvSpPr>
          <p:cNvPr id="231" name="Shape 231"/>
          <p:cNvSpPr/>
          <p:nvPr/>
        </p:nvSpPr>
        <p:spPr>
          <a:xfrm>
            <a:off x="1355650" y="4527675"/>
            <a:ext cx="2170800" cy="469500"/>
          </a:xfrm>
          <a:prstGeom prst="wedgeRoundRectCallout">
            <a:avLst>
              <a:gd fmla="val -23224" name="adj1"/>
              <a:gd fmla="val -121715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Racy but correct.</a:t>
            </a:r>
            <a:endParaRPr/>
          </a:p>
        </p:txBody>
      </p:sp>
      <p:sp>
        <p:nvSpPr>
          <p:cNvPr id="232" name="Shape 232"/>
          <p:cNvSpPr/>
          <p:nvPr/>
        </p:nvSpPr>
        <p:spPr>
          <a:xfrm>
            <a:off x="4972500" y="1984750"/>
            <a:ext cx="2418900" cy="2370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x=1; y= 0;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Thread 1: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atomic(y = 1);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r>
              <a:rPr lang="en"/>
              <a:t>a</a:t>
            </a:r>
            <a:r>
              <a:rPr lang="en"/>
              <a:t>tomic(x = 1);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Thread 2: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r>
              <a:rPr lang="en"/>
              <a:t>i</a:t>
            </a:r>
            <a:r>
              <a:rPr lang="en"/>
              <a:t>f (x == 1) {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atomic(y = 0);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}        ----------------------------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assert( x || y);</a:t>
            </a:r>
            <a:endParaRPr/>
          </a:p>
        </p:txBody>
      </p:sp>
      <p:sp>
        <p:nvSpPr>
          <p:cNvPr id="233" name="Shape 233"/>
          <p:cNvSpPr/>
          <p:nvPr/>
        </p:nvSpPr>
        <p:spPr>
          <a:xfrm>
            <a:off x="5149700" y="4635775"/>
            <a:ext cx="2170800" cy="469500"/>
          </a:xfrm>
          <a:prstGeom prst="wedgeRoundRectCallout">
            <a:avLst>
              <a:gd fmla="val -23224" name="adj1"/>
              <a:gd fmla="val -121715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Race Free</a:t>
            </a:r>
            <a:r>
              <a:rPr lang="en"/>
              <a:t> but can be incorrect.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Improve Performance	</a:t>
            </a:r>
            <a:endParaRPr/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729450" y="2078875"/>
            <a:ext cx="4515900" cy="9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Choice of algorithm  (the s factor in  Amdahl’s law)</a:t>
            </a:r>
            <a:endParaRPr/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SSSP : Dijkstra, Bellman-Ford (Scalable)</a:t>
            </a:r>
            <a:endParaRPr/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Sequential Dijkstra performs very well.</a:t>
            </a:r>
            <a:endParaRPr/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But, Bellman-Ford is nicely parallelizable.</a:t>
            </a:r>
            <a:endParaRPr/>
          </a:p>
          <a:p>
            <a:pPr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	</a:t>
            </a:r>
            <a:endParaRPr/>
          </a:p>
          <a:p>
            <a:pPr indent="0" lvl="0" marL="91440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729450" y="3445175"/>
            <a:ext cx="4515900" cy="9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Choice of Hardware: CUDA (GPU) / Cilk (CPU)</a:t>
            </a:r>
            <a:endParaRPr/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GPU: Scratch Memory, SIMD , larger no of threads</a:t>
            </a:r>
            <a:endParaRPr/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CPU: False Sharing,  MIMD, Faster threads</a:t>
            </a:r>
            <a:endParaRPr/>
          </a:p>
          <a:p>
            <a:pPr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	</a:t>
            </a:r>
            <a:endParaRPr/>
          </a:p>
          <a:p>
            <a:pPr indent="0" lvl="0" marL="91440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/>
          <p:nvPr/>
        </p:nvSpPr>
        <p:spPr>
          <a:xfrm>
            <a:off x="5351750" y="2011325"/>
            <a:ext cx="2808900" cy="717600"/>
          </a:xfrm>
          <a:prstGeom prst="wedgeRoundRectCallout">
            <a:avLst>
              <a:gd fmla="val -70504" name="adj1"/>
              <a:gd fmla="val 198181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Avoid Branches, small kernels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 T(s), Moderate S(s)</a:t>
            </a:r>
            <a:endParaRPr/>
          </a:p>
        </p:txBody>
      </p:sp>
      <p:sp>
        <p:nvSpPr>
          <p:cNvPr id="242" name="Shape 242"/>
          <p:cNvSpPr/>
          <p:nvPr/>
        </p:nvSpPr>
        <p:spPr>
          <a:xfrm>
            <a:off x="5848650" y="3756825"/>
            <a:ext cx="2808900" cy="815100"/>
          </a:xfrm>
          <a:prstGeom prst="wedgeRoundRectCallout">
            <a:avLst>
              <a:gd fmla="val -101928" name="adj1"/>
              <a:gd fmla="val -14216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Avoid False sharing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Moderate T(s), Moderate S(s)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type="title"/>
          </p:nvPr>
        </p:nvSpPr>
        <p:spPr>
          <a:xfrm>
            <a:off x="727650" y="6984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1 : CPU False-sharing effect</a:t>
            </a:r>
            <a:endParaRPr/>
          </a:p>
        </p:txBody>
      </p:sp>
      <p:sp>
        <p:nvSpPr>
          <p:cNvPr id="248" name="Shape 248"/>
          <p:cNvSpPr/>
          <p:nvPr/>
        </p:nvSpPr>
        <p:spPr>
          <a:xfrm>
            <a:off x="770850" y="2037900"/>
            <a:ext cx="2002500" cy="1603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 a[];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 i;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&lt;parallel for&gt;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for(i=0;i&lt;N;i++) {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a [i] = i+2;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Shape 249"/>
          <p:cNvSpPr txBox="1"/>
          <p:nvPr/>
        </p:nvSpPr>
        <p:spPr>
          <a:xfrm>
            <a:off x="727650" y="1445250"/>
            <a:ext cx="313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Consider a cache line of 8 word</a:t>
            </a:r>
            <a:endParaRPr/>
          </a:p>
        </p:txBody>
      </p:sp>
      <p:pic>
        <p:nvPicPr>
          <p:cNvPr id="250" name="Shape 250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5750" y="1978650"/>
            <a:ext cx="5218111" cy="3012450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Shape 251"/>
          <p:cNvSpPr txBox="1"/>
          <p:nvPr/>
        </p:nvSpPr>
        <p:spPr>
          <a:xfrm>
            <a:off x="3757175" y="1476750"/>
            <a:ext cx="41682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N = 100,000, Intel core i7, 8 Threads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type="title"/>
          </p:nvPr>
        </p:nvSpPr>
        <p:spPr>
          <a:xfrm>
            <a:off x="679225" y="6556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2: Effect of Branches in GPU</a:t>
            </a:r>
            <a:endParaRPr/>
          </a:p>
        </p:txBody>
      </p:sp>
      <p:sp>
        <p:nvSpPr>
          <p:cNvPr id="257" name="Shape 257"/>
          <p:cNvSpPr/>
          <p:nvPr/>
        </p:nvSpPr>
        <p:spPr>
          <a:xfrm>
            <a:off x="681450" y="1409550"/>
            <a:ext cx="3332400" cy="3584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Kernel Code: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Without branch:</a:t>
            </a:r>
            <a:endParaRPr b="1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8761D"/>
                </a:solidFill>
              </a:rPr>
              <a:t>void addk(int* dA, int* dB, int* dC) { </a:t>
            </a:r>
            <a:endParaRPr>
              <a:solidFill>
                <a:srgbClr val="38761D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8761D"/>
                </a:solidFill>
              </a:rPr>
              <a:t> int id = blockIdx.x * blockDim.x + threadIdx.x;</a:t>
            </a:r>
            <a:endParaRPr>
              <a:solidFill>
                <a:srgbClr val="38761D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8761D"/>
                </a:solidFill>
              </a:rPr>
              <a:t>dC[id] = dA[id] + dB[id];</a:t>
            </a:r>
            <a:endParaRPr>
              <a:solidFill>
                <a:srgbClr val="38761D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8761D"/>
                </a:solidFill>
              </a:rPr>
              <a:t>}</a:t>
            </a:r>
            <a:endParaRPr>
              <a:solidFill>
                <a:srgbClr val="38761D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With Branch:</a:t>
            </a:r>
            <a:endParaRPr b="1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3763"/>
                </a:solidFill>
              </a:rPr>
              <a:t>void addk(int* dA, int* dB, int* dC) { </a:t>
            </a:r>
            <a:endParaRPr>
              <a:solidFill>
                <a:srgbClr val="073763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3763"/>
                </a:solidFill>
              </a:rPr>
              <a:t> int id = blockIdx.x * blockDim.x + threadIdx.x;</a:t>
            </a:r>
            <a:endParaRPr>
              <a:solidFill>
                <a:srgbClr val="073763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3763"/>
                </a:solidFill>
              </a:rPr>
              <a:t>if(id %2 == 0 )</a:t>
            </a:r>
            <a:endParaRPr>
              <a:solidFill>
                <a:srgbClr val="073763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3763"/>
                </a:solidFill>
              </a:rPr>
              <a:t>  dC[id] = dA[id] + dB[id];</a:t>
            </a:r>
            <a:endParaRPr>
              <a:solidFill>
                <a:srgbClr val="073763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3763"/>
                </a:solidFill>
              </a:rPr>
              <a:t>else </a:t>
            </a:r>
            <a:endParaRPr>
              <a:solidFill>
                <a:srgbClr val="073763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3763"/>
                </a:solidFill>
              </a:rPr>
              <a:t>  dC[id] = dA[id] - dB[id];</a:t>
            </a:r>
            <a:endParaRPr>
              <a:solidFill>
                <a:srgbClr val="073763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3763"/>
                </a:solidFill>
              </a:rPr>
              <a:t>}</a:t>
            </a:r>
            <a:endParaRPr>
              <a:solidFill>
                <a:srgbClr val="073763"/>
              </a:solidFill>
            </a:endParaRPr>
          </a:p>
        </p:txBody>
      </p:sp>
      <p:pic>
        <p:nvPicPr>
          <p:cNvPr id="258" name="Shape 258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6250" y="1343225"/>
            <a:ext cx="2799075" cy="172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Shape 259" title="Char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66250" y="3223575"/>
            <a:ext cx="2863163" cy="1767526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Shape 260"/>
          <p:cNvSpPr txBox="1"/>
          <p:nvPr/>
        </p:nvSpPr>
        <p:spPr>
          <a:xfrm>
            <a:off x="7383875" y="1624275"/>
            <a:ext cx="1642800" cy="8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 = 1200000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not contain copy cost.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Cilk (Intel Cilk Plus)</a:t>
            </a:r>
            <a:endParaRPr/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729450" y="3295050"/>
            <a:ext cx="7688700" cy="108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Cilk extends the C language with just a handful of keywords: </a:t>
            </a:r>
            <a:r>
              <a:rPr b="1" lang="en">
                <a:solidFill>
                  <a:srgbClr val="0000FF"/>
                </a:solidFill>
              </a:rPr>
              <a:t>cilk_spawn, cilk_sync, cilk_for</a:t>
            </a:r>
            <a:endParaRPr b="1">
              <a:solidFill>
                <a:srgbClr val="0000FF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/>
              <a:t>Cilk is processor-oblivious.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/>
              <a:t>Cilk supports speculative parallelism.</a:t>
            </a:r>
            <a:endParaRPr b="1"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/>
              <a:t>Cool Supplymentary tools: CilkView and CilkScreen.</a:t>
            </a:r>
            <a:endParaRPr b="1"/>
          </a:p>
        </p:txBody>
      </p:sp>
      <p:sp>
        <p:nvSpPr>
          <p:cNvPr id="94" name="Shape 94"/>
          <p:cNvSpPr txBox="1"/>
          <p:nvPr/>
        </p:nvSpPr>
        <p:spPr>
          <a:xfrm>
            <a:off x="944325" y="1928825"/>
            <a:ext cx="7038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Cilk C language for programming dynamic multithreaded applications on shared-memory multiprocessors.</a:t>
            </a:r>
            <a:r>
              <a:rPr i="1" lang="en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Cilk’s provably good runtime system automatically manages low-level aspects of parallel execution, including protocols, load balancing, and scheduling.</a:t>
            </a:r>
            <a:endParaRPr i="1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1135175" y="2894350"/>
            <a:ext cx="54924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 Black"/>
                <a:ea typeface="Lato Black"/>
                <a:cs typeface="Lato Black"/>
                <a:sym typeface="Lato Black"/>
              </a:rPr>
              <a:t>Why Cilk  is a good starting point?</a:t>
            </a:r>
            <a:endParaRPr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Fibonacci	</a:t>
            </a:r>
            <a:endParaRPr/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823775" y="2109650"/>
            <a:ext cx="2471400" cy="2230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int fib (int n)</a:t>
            </a:r>
            <a:r>
              <a:rPr lang="en"/>
              <a:t> {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if (n&lt;2) return (n);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else {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int x,y;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</a:t>
            </a:r>
            <a:r>
              <a:rPr b="1" lang="en">
                <a:solidFill>
                  <a:srgbClr val="FF0000"/>
                </a:solidFill>
              </a:rPr>
              <a:t>x = fib(n-1);</a:t>
            </a:r>
            <a:endParaRPr b="1">
              <a:solidFill>
                <a:srgbClr val="FF00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     y = fib(n-2);</a:t>
            </a:r>
            <a:endParaRPr b="1">
              <a:solidFill>
                <a:srgbClr val="FF00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return (x+y);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}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/>
        </p:nvSpPr>
        <p:spPr>
          <a:xfrm>
            <a:off x="1074900" y="4565000"/>
            <a:ext cx="1868400" cy="3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C Code</a:t>
            </a:r>
            <a:endParaRPr b="1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3939750" y="2078875"/>
            <a:ext cx="2471400" cy="2230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int fib (int n)</a:t>
            </a:r>
            <a:r>
              <a:rPr lang="en"/>
              <a:t> {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if (n&lt;2) return (n);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else {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int x,y;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</a:t>
            </a:r>
            <a:r>
              <a:rPr b="1" lang="en">
                <a:solidFill>
                  <a:srgbClr val="FF0000"/>
                </a:solidFill>
              </a:rPr>
              <a:t>x = </a:t>
            </a:r>
            <a:r>
              <a:rPr b="1" lang="en">
                <a:solidFill>
                  <a:srgbClr val="45818E"/>
                </a:solidFill>
              </a:rPr>
              <a:t>cilk_spawn</a:t>
            </a:r>
            <a:r>
              <a:rPr b="1" lang="en">
                <a:solidFill>
                  <a:srgbClr val="FF0000"/>
                </a:solidFill>
              </a:rPr>
              <a:t> fib(n-1);</a:t>
            </a:r>
            <a:endParaRPr b="1">
              <a:solidFill>
                <a:srgbClr val="FF00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     y = </a:t>
            </a:r>
            <a:r>
              <a:rPr b="1" lang="en">
                <a:solidFill>
                  <a:srgbClr val="45818E"/>
                </a:solidFill>
              </a:rPr>
              <a:t>cilk_spawn</a:t>
            </a:r>
            <a:r>
              <a:rPr b="1" lang="en">
                <a:solidFill>
                  <a:srgbClr val="FF0000"/>
                </a:solidFill>
              </a:rPr>
              <a:t> fib(n-2);</a:t>
            </a:r>
            <a:endParaRPr b="1">
              <a:solidFill>
                <a:srgbClr val="FF00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     </a:t>
            </a:r>
            <a:r>
              <a:rPr b="1" lang="en">
                <a:solidFill>
                  <a:srgbClr val="45818E"/>
                </a:solidFill>
              </a:rPr>
              <a:t>c</a:t>
            </a:r>
            <a:r>
              <a:rPr b="1" lang="en">
                <a:solidFill>
                  <a:srgbClr val="45818E"/>
                </a:solidFill>
              </a:rPr>
              <a:t>ilk_sync;</a:t>
            </a:r>
            <a:endParaRPr b="1">
              <a:solidFill>
                <a:srgbClr val="FF00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return (x+y);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}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/>
        </p:nvSpPr>
        <p:spPr>
          <a:xfrm>
            <a:off x="4241250" y="4549550"/>
            <a:ext cx="1868400" cy="3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Cilk Code</a:t>
            </a:r>
            <a:endParaRPr b="1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5907000" y="1318650"/>
            <a:ext cx="2611800" cy="1002000"/>
          </a:xfrm>
          <a:prstGeom prst="wedgeRoundRectCallout">
            <a:avLst>
              <a:gd fmla="val -69617" name="adj1"/>
              <a:gd fmla="val 111153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new thread created.  The child Cilk procedure can execute in parallel with the parent caller.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6109650" y="3337975"/>
            <a:ext cx="2308500" cy="590100"/>
          </a:xfrm>
          <a:prstGeom prst="wedgeRoundRectCallout">
            <a:avLst>
              <a:gd fmla="val -90546" name="adj1"/>
              <a:gd fmla="val -33439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Wait until all spawned children have returned.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649075" y="7661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Consider n=4  ...</a:t>
            </a: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635350" y="1643367"/>
            <a:ext cx="2491500" cy="273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FF"/>
                </a:solidFill>
              </a:rPr>
              <a:t>int fib (int n)</a:t>
            </a:r>
            <a:r>
              <a:rPr lang="en">
                <a:solidFill>
                  <a:srgbClr val="FF00FF"/>
                </a:solidFill>
              </a:rPr>
              <a:t> {</a:t>
            </a:r>
            <a:endParaRPr>
              <a:solidFill>
                <a:srgbClr val="FF00FF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  if (n&lt;2) return (n);</a:t>
            </a:r>
            <a:endParaRPr>
              <a:solidFill>
                <a:srgbClr val="FF00FF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  else {</a:t>
            </a:r>
            <a:endParaRPr>
              <a:solidFill>
                <a:srgbClr val="FF00FF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     int x,y;</a:t>
            </a:r>
            <a:endParaRPr>
              <a:solidFill>
                <a:srgbClr val="FF00FF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     </a:t>
            </a:r>
            <a:r>
              <a:rPr b="1" lang="en">
                <a:solidFill>
                  <a:srgbClr val="FF00FF"/>
                </a:solidFill>
              </a:rPr>
              <a:t>x = cilk_spawn fib(n-1);</a:t>
            </a:r>
            <a:endParaRPr b="1">
              <a:solidFill>
                <a:srgbClr val="FF00FF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    </a:t>
            </a:r>
            <a:r>
              <a:rPr b="1" lang="en">
                <a:solidFill>
                  <a:srgbClr val="3D85C6"/>
                </a:solidFill>
              </a:rPr>
              <a:t> y = cilk_spawn fib(n-2);</a:t>
            </a:r>
            <a:endParaRPr b="1">
              <a:solidFill>
                <a:srgbClr val="3D85C6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    </a:t>
            </a:r>
            <a:r>
              <a:rPr b="1" lang="en">
                <a:solidFill>
                  <a:srgbClr val="38761D"/>
                </a:solidFill>
              </a:rPr>
              <a:t> cilk_sync;</a:t>
            </a:r>
            <a:endParaRPr b="1">
              <a:solidFill>
                <a:srgbClr val="38761D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8761D"/>
                </a:solidFill>
              </a:rPr>
              <a:t>     return (x+y);</a:t>
            </a:r>
            <a:endParaRPr>
              <a:solidFill>
                <a:srgbClr val="38761D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8761D"/>
                </a:solidFill>
              </a:rPr>
              <a:t>  }</a:t>
            </a:r>
            <a:endParaRPr>
              <a:solidFill>
                <a:srgbClr val="38761D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4540750" y="1707800"/>
            <a:ext cx="2551500" cy="535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4</a:t>
            </a:r>
            <a:endParaRPr b="1" sz="1600"/>
          </a:p>
        </p:txBody>
      </p:sp>
      <p:cxnSp>
        <p:nvCxnSpPr>
          <p:cNvPr id="115" name="Shape 115"/>
          <p:cNvCxnSpPr>
            <a:endCxn id="114" idx="1"/>
          </p:cNvCxnSpPr>
          <p:nvPr/>
        </p:nvCxnSpPr>
        <p:spPr>
          <a:xfrm flipH="1" rot="10800000">
            <a:off x="3716950" y="1975400"/>
            <a:ext cx="823800" cy="36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6" name="Shape 116"/>
          <p:cNvSpPr txBox="1"/>
          <p:nvPr/>
        </p:nvSpPr>
        <p:spPr>
          <a:xfrm>
            <a:off x="3254650" y="1557125"/>
            <a:ext cx="12861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Initial Thread</a:t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4902250" y="1804700"/>
            <a:ext cx="391800" cy="341400"/>
          </a:xfrm>
          <a:prstGeom prst="ellipse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5655550" y="1806500"/>
            <a:ext cx="391800" cy="341400"/>
          </a:xfrm>
          <a:prstGeom prst="ellipse">
            <a:avLst/>
          </a:prstGeom>
          <a:solidFill>
            <a:srgbClr val="3D85C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6541300" y="1804700"/>
            <a:ext cx="391800" cy="3414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8761D"/>
              </a:solidFill>
            </a:endParaRPr>
          </a:p>
        </p:txBody>
      </p:sp>
      <p:cxnSp>
        <p:nvCxnSpPr>
          <p:cNvPr id="120" name="Shape 120"/>
          <p:cNvCxnSpPr/>
          <p:nvPr/>
        </p:nvCxnSpPr>
        <p:spPr>
          <a:xfrm>
            <a:off x="7112500" y="1989100"/>
            <a:ext cx="1034700" cy="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1" name="Shape 121"/>
          <p:cNvSpPr txBox="1"/>
          <p:nvPr/>
        </p:nvSpPr>
        <p:spPr>
          <a:xfrm>
            <a:off x="7227025" y="1637600"/>
            <a:ext cx="6951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Exit</a:t>
            </a:r>
            <a:endParaRPr/>
          </a:p>
        </p:txBody>
      </p:sp>
      <p:cxnSp>
        <p:nvCxnSpPr>
          <p:cNvPr id="122" name="Shape 122"/>
          <p:cNvCxnSpPr>
            <a:endCxn id="118" idx="2"/>
          </p:cNvCxnSpPr>
          <p:nvPr/>
        </p:nvCxnSpPr>
        <p:spPr>
          <a:xfrm>
            <a:off x="5314150" y="1969100"/>
            <a:ext cx="341400" cy="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3" name="Shape 123"/>
          <p:cNvCxnSpPr>
            <a:stCxn id="118" idx="6"/>
            <a:endCxn id="119" idx="2"/>
          </p:cNvCxnSpPr>
          <p:nvPr/>
        </p:nvCxnSpPr>
        <p:spPr>
          <a:xfrm flipH="1" rot="10800000">
            <a:off x="6047350" y="1975400"/>
            <a:ext cx="494100" cy="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4" name="Shape 124"/>
          <p:cNvSpPr/>
          <p:nvPr/>
        </p:nvSpPr>
        <p:spPr>
          <a:xfrm>
            <a:off x="3336975" y="2520975"/>
            <a:ext cx="2551500" cy="535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3</a:t>
            </a:r>
            <a:endParaRPr b="1" sz="1600"/>
          </a:p>
        </p:txBody>
      </p:sp>
      <p:sp>
        <p:nvSpPr>
          <p:cNvPr id="125" name="Shape 125"/>
          <p:cNvSpPr/>
          <p:nvPr/>
        </p:nvSpPr>
        <p:spPr>
          <a:xfrm>
            <a:off x="3698475" y="2617875"/>
            <a:ext cx="391800" cy="341400"/>
          </a:xfrm>
          <a:prstGeom prst="ellipse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4451775" y="2619675"/>
            <a:ext cx="391800" cy="341400"/>
          </a:xfrm>
          <a:prstGeom prst="ellipse">
            <a:avLst/>
          </a:prstGeom>
          <a:solidFill>
            <a:srgbClr val="3D85C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5337525" y="2617875"/>
            <a:ext cx="391800" cy="3414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8761D"/>
              </a:solidFill>
            </a:endParaRPr>
          </a:p>
        </p:txBody>
      </p:sp>
      <p:cxnSp>
        <p:nvCxnSpPr>
          <p:cNvPr id="128" name="Shape 128"/>
          <p:cNvCxnSpPr>
            <a:endCxn id="126" idx="2"/>
          </p:cNvCxnSpPr>
          <p:nvPr/>
        </p:nvCxnSpPr>
        <p:spPr>
          <a:xfrm>
            <a:off x="4110375" y="2782275"/>
            <a:ext cx="341400" cy="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9" name="Shape 129"/>
          <p:cNvCxnSpPr>
            <a:stCxn id="126" idx="6"/>
            <a:endCxn id="127" idx="2"/>
          </p:cNvCxnSpPr>
          <p:nvPr/>
        </p:nvCxnSpPr>
        <p:spPr>
          <a:xfrm flipH="1" rot="10800000">
            <a:off x="4843575" y="2788575"/>
            <a:ext cx="494100" cy="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0" name="Shape 130"/>
          <p:cNvSpPr/>
          <p:nvPr/>
        </p:nvSpPr>
        <p:spPr>
          <a:xfrm>
            <a:off x="6168500" y="2522775"/>
            <a:ext cx="2551500" cy="535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2</a:t>
            </a:r>
            <a:endParaRPr b="1" sz="1600"/>
          </a:p>
        </p:txBody>
      </p:sp>
      <p:sp>
        <p:nvSpPr>
          <p:cNvPr id="131" name="Shape 131"/>
          <p:cNvSpPr/>
          <p:nvPr/>
        </p:nvSpPr>
        <p:spPr>
          <a:xfrm>
            <a:off x="6530000" y="2619675"/>
            <a:ext cx="391800" cy="341400"/>
          </a:xfrm>
          <a:prstGeom prst="ellipse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7283300" y="2621475"/>
            <a:ext cx="391800" cy="341400"/>
          </a:xfrm>
          <a:prstGeom prst="ellipse">
            <a:avLst/>
          </a:prstGeom>
          <a:solidFill>
            <a:srgbClr val="3D85C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8169050" y="2619675"/>
            <a:ext cx="391800" cy="3414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8761D"/>
              </a:solidFill>
            </a:endParaRPr>
          </a:p>
        </p:txBody>
      </p:sp>
      <p:cxnSp>
        <p:nvCxnSpPr>
          <p:cNvPr id="134" name="Shape 134"/>
          <p:cNvCxnSpPr>
            <a:endCxn id="132" idx="2"/>
          </p:cNvCxnSpPr>
          <p:nvPr/>
        </p:nvCxnSpPr>
        <p:spPr>
          <a:xfrm>
            <a:off x="6941900" y="2784075"/>
            <a:ext cx="341400" cy="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5" name="Shape 135"/>
          <p:cNvCxnSpPr>
            <a:stCxn id="132" idx="6"/>
            <a:endCxn id="133" idx="2"/>
          </p:cNvCxnSpPr>
          <p:nvPr/>
        </p:nvCxnSpPr>
        <p:spPr>
          <a:xfrm flipH="1" rot="10800000">
            <a:off x="7675100" y="2790375"/>
            <a:ext cx="494100" cy="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6" name="Shape 136"/>
          <p:cNvCxnSpPr>
            <a:stCxn id="117" idx="4"/>
            <a:endCxn id="125" idx="0"/>
          </p:cNvCxnSpPr>
          <p:nvPr/>
        </p:nvCxnSpPr>
        <p:spPr>
          <a:xfrm flipH="1">
            <a:off x="3894250" y="2146100"/>
            <a:ext cx="1203900" cy="47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7" name="Shape 137"/>
          <p:cNvCxnSpPr>
            <a:stCxn id="118" idx="4"/>
            <a:endCxn id="131" idx="0"/>
          </p:cNvCxnSpPr>
          <p:nvPr/>
        </p:nvCxnSpPr>
        <p:spPr>
          <a:xfrm>
            <a:off x="5851450" y="2147900"/>
            <a:ext cx="874500" cy="47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8" name="Shape 138"/>
          <p:cNvCxnSpPr>
            <a:stCxn id="127" idx="0"/>
            <a:endCxn id="119" idx="4"/>
          </p:cNvCxnSpPr>
          <p:nvPr/>
        </p:nvCxnSpPr>
        <p:spPr>
          <a:xfrm flipH="1" rot="10800000">
            <a:off x="5533425" y="2145975"/>
            <a:ext cx="1203900" cy="47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9" name="Shape 139"/>
          <p:cNvCxnSpPr>
            <a:stCxn id="133" idx="0"/>
            <a:endCxn id="119" idx="4"/>
          </p:cNvCxnSpPr>
          <p:nvPr/>
        </p:nvCxnSpPr>
        <p:spPr>
          <a:xfrm rot="10800000">
            <a:off x="6737150" y="2145975"/>
            <a:ext cx="1627800" cy="473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0" name="Shape 140"/>
          <p:cNvSpPr/>
          <p:nvPr/>
        </p:nvSpPr>
        <p:spPr>
          <a:xfrm>
            <a:off x="3405550" y="964400"/>
            <a:ext cx="1286100" cy="471900"/>
          </a:xfrm>
          <a:prstGeom prst="wedgeRoundRectCallout">
            <a:avLst>
              <a:gd fmla="val 28231" name="adj1"/>
              <a:gd fmla="val 252294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Spawn Edge</a:t>
            </a:r>
            <a:endParaRPr b="1"/>
          </a:p>
        </p:txBody>
      </p:sp>
      <p:sp>
        <p:nvSpPr>
          <p:cNvPr id="141" name="Shape 141"/>
          <p:cNvSpPr/>
          <p:nvPr/>
        </p:nvSpPr>
        <p:spPr>
          <a:xfrm>
            <a:off x="4890375" y="861025"/>
            <a:ext cx="1627800" cy="471900"/>
          </a:xfrm>
          <a:prstGeom prst="wedgeRoundRectCallout">
            <a:avLst>
              <a:gd fmla="val -13468" name="adj1"/>
              <a:gd fmla="val 180531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Continue Edge</a:t>
            </a:r>
            <a:endParaRPr b="1"/>
          </a:p>
        </p:txBody>
      </p:sp>
      <p:sp>
        <p:nvSpPr>
          <p:cNvPr id="142" name="Shape 142"/>
          <p:cNvSpPr/>
          <p:nvPr/>
        </p:nvSpPr>
        <p:spPr>
          <a:xfrm>
            <a:off x="7536125" y="998725"/>
            <a:ext cx="1286100" cy="471900"/>
          </a:xfrm>
          <a:prstGeom prst="wedgeRoundRectCallout">
            <a:avLst>
              <a:gd fmla="val -27480" name="adj1"/>
              <a:gd fmla="val 259923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Return Edge</a:t>
            </a:r>
            <a:endParaRPr b="1"/>
          </a:p>
        </p:txBody>
      </p:sp>
      <p:sp>
        <p:nvSpPr>
          <p:cNvPr id="143" name="Shape 143"/>
          <p:cNvSpPr/>
          <p:nvPr/>
        </p:nvSpPr>
        <p:spPr>
          <a:xfrm>
            <a:off x="3186850" y="3429250"/>
            <a:ext cx="2491500" cy="535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2</a:t>
            </a:r>
            <a:endParaRPr b="1" sz="1600"/>
          </a:p>
        </p:txBody>
      </p:sp>
      <p:sp>
        <p:nvSpPr>
          <p:cNvPr id="144" name="Shape 144"/>
          <p:cNvSpPr/>
          <p:nvPr/>
        </p:nvSpPr>
        <p:spPr>
          <a:xfrm>
            <a:off x="3539849" y="3526150"/>
            <a:ext cx="382500" cy="341400"/>
          </a:xfrm>
          <a:prstGeom prst="ellipse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4275435" y="3527950"/>
            <a:ext cx="382500" cy="341400"/>
          </a:xfrm>
          <a:prstGeom prst="ellipse">
            <a:avLst/>
          </a:prstGeom>
          <a:solidFill>
            <a:srgbClr val="3D85C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5140356" y="3526150"/>
            <a:ext cx="382500" cy="3414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8761D"/>
              </a:solidFill>
            </a:endParaRPr>
          </a:p>
        </p:txBody>
      </p:sp>
      <p:cxnSp>
        <p:nvCxnSpPr>
          <p:cNvPr id="147" name="Shape 147"/>
          <p:cNvCxnSpPr>
            <a:endCxn id="145" idx="2"/>
          </p:cNvCxnSpPr>
          <p:nvPr/>
        </p:nvCxnSpPr>
        <p:spPr>
          <a:xfrm>
            <a:off x="3942135" y="3690550"/>
            <a:ext cx="333300" cy="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8" name="Shape 148"/>
          <p:cNvCxnSpPr>
            <a:stCxn id="145" idx="6"/>
            <a:endCxn id="146" idx="2"/>
          </p:cNvCxnSpPr>
          <p:nvPr/>
        </p:nvCxnSpPr>
        <p:spPr>
          <a:xfrm flipH="1" rot="10800000">
            <a:off x="4657935" y="3696850"/>
            <a:ext cx="482400" cy="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9" name="Shape 149"/>
          <p:cNvCxnSpPr>
            <a:stCxn id="125" idx="4"/>
            <a:endCxn id="144" idx="0"/>
          </p:cNvCxnSpPr>
          <p:nvPr/>
        </p:nvCxnSpPr>
        <p:spPr>
          <a:xfrm flipH="1">
            <a:off x="3731175" y="2959275"/>
            <a:ext cx="163200" cy="567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0" name="Shape 150"/>
          <p:cNvCxnSpPr>
            <a:stCxn id="146" idx="0"/>
            <a:endCxn id="127" idx="4"/>
          </p:cNvCxnSpPr>
          <p:nvPr/>
        </p:nvCxnSpPr>
        <p:spPr>
          <a:xfrm flipH="1" rot="10800000">
            <a:off x="5331606" y="2959150"/>
            <a:ext cx="201900" cy="567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1" name="Shape 151"/>
          <p:cNvSpPr/>
          <p:nvPr/>
        </p:nvSpPr>
        <p:spPr>
          <a:xfrm>
            <a:off x="5806500" y="3434650"/>
            <a:ext cx="735000" cy="535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1</a:t>
            </a:r>
            <a:endParaRPr b="1" sz="1600"/>
          </a:p>
        </p:txBody>
      </p:sp>
      <p:sp>
        <p:nvSpPr>
          <p:cNvPr id="152" name="Shape 152"/>
          <p:cNvSpPr/>
          <p:nvPr/>
        </p:nvSpPr>
        <p:spPr>
          <a:xfrm>
            <a:off x="6072337" y="3531550"/>
            <a:ext cx="349500" cy="341400"/>
          </a:xfrm>
          <a:prstGeom prst="ellipse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6740850" y="3434650"/>
            <a:ext cx="735000" cy="535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1</a:t>
            </a:r>
            <a:endParaRPr b="1" sz="1600"/>
          </a:p>
        </p:txBody>
      </p:sp>
      <p:sp>
        <p:nvSpPr>
          <p:cNvPr id="154" name="Shape 154"/>
          <p:cNvSpPr/>
          <p:nvPr/>
        </p:nvSpPr>
        <p:spPr>
          <a:xfrm>
            <a:off x="7006687" y="3531550"/>
            <a:ext cx="349500" cy="341400"/>
          </a:xfrm>
          <a:prstGeom prst="ellipse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7675200" y="3464325"/>
            <a:ext cx="735000" cy="535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0</a:t>
            </a:r>
            <a:endParaRPr b="1" sz="1600"/>
          </a:p>
        </p:txBody>
      </p:sp>
      <p:sp>
        <p:nvSpPr>
          <p:cNvPr id="156" name="Shape 156"/>
          <p:cNvSpPr/>
          <p:nvPr/>
        </p:nvSpPr>
        <p:spPr>
          <a:xfrm>
            <a:off x="7941037" y="3561225"/>
            <a:ext cx="349500" cy="341400"/>
          </a:xfrm>
          <a:prstGeom prst="ellipse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3405550" y="4244225"/>
            <a:ext cx="735000" cy="535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1</a:t>
            </a:r>
            <a:endParaRPr b="1" sz="1600"/>
          </a:p>
        </p:txBody>
      </p:sp>
      <p:sp>
        <p:nvSpPr>
          <p:cNvPr id="158" name="Shape 158"/>
          <p:cNvSpPr/>
          <p:nvPr/>
        </p:nvSpPr>
        <p:spPr>
          <a:xfrm>
            <a:off x="3671387" y="4341125"/>
            <a:ext cx="349500" cy="341400"/>
          </a:xfrm>
          <a:prstGeom prst="ellipse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4339900" y="4273900"/>
            <a:ext cx="735000" cy="535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0</a:t>
            </a:r>
            <a:endParaRPr b="1" sz="1600"/>
          </a:p>
        </p:txBody>
      </p:sp>
      <p:sp>
        <p:nvSpPr>
          <p:cNvPr id="160" name="Shape 160"/>
          <p:cNvSpPr/>
          <p:nvPr/>
        </p:nvSpPr>
        <p:spPr>
          <a:xfrm>
            <a:off x="4605737" y="4370800"/>
            <a:ext cx="349500" cy="341400"/>
          </a:xfrm>
          <a:prstGeom prst="ellipse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1" name="Shape 161"/>
          <p:cNvCxnSpPr>
            <a:stCxn id="144" idx="4"/>
            <a:endCxn id="158" idx="0"/>
          </p:cNvCxnSpPr>
          <p:nvPr/>
        </p:nvCxnSpPr>
        <p:spPr>
          <a:xfrm>
            <a:off x="3731099" y="3867550"/>
            <a:ext cx="114900" cy="473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2" name="Shape 162"/>
          <p:cNvCxnSpPr>
            <a:stCxn id="158" idx="7"/>
            <a:endCxn id="146" idx="3"/>
          </p:cNvCxnSpPr>
          <p:nvPr/>
        </p:nvCxnSpPr>
        <p:spPr>
          <a:xfrm flipH="1" rot="10800000">
            <a:off x="3969704" y="3817522"/>
            <a:ext cx="1226700" cy="57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3" name="Shape 163"/>
          <p:cNvCxnSpPr>
            <a:stCxn id="145" idx="4"/>
            <a:endCxn id="160" idx="0"/>
          </p:cNvCxnSpPr>
          <p:nvPr/>
        </p:nvCxnSpPr>
        <p:spPr>
          <a:xfrm>
            <a:off x="4466685" y="3869350"/>
            <a:ext cx="313800" cy="50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4" name="Shape 164"/>
          <p:cNvCxnSpPr>
            <a:stCxn id="160" idx="0"/>
            <a:endCxn id="146" idx="4"/>
          </p:cNvCxnSpPr>
          <p:nvPr/>
        </p:nvCxnSpPr>
        <p:spPr>
          <a:xfrm flipH="1" rot="10800000">
            <a:off x="4780487" y="3867700"/>
            <a:ext cx="551100" cy="503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5" name="Shape 165"/>
          <p:cNvCxnSpPr>
            <a:stCxn id="126" idx="4"/>
            <a:endCxn id="152" idx="0"/>
          </p:cNvCxnSpPr>
          <p:nvPr/>
        </p:nvCxnSpPr>
        <p:spPr>
          <a:xfrm>
            <a:off x="4647675" y="2961075"/>
            <a:ext cx="1599300" cy="570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6" name="Shape 166"/>
          <p:cNvCxnSpPr>
            <a:stCxn id="152" idx="0"/>
            <a:endCxn id="127" idx="5"/>
          </p:cNvCxnSpPr>
          <p:nvPr/>
        </p:nvCxnSpPr>
        <p:spPr>
          <a:xfrm rot="10800000">
            <a:off x="5671987" y="2909350"/>
            <a:ext cx="575100" cy="62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7" name="Shape 167"/>
          <p:cNvCxnSpPr>
            <a:stCxn id="131" idx="4"/>
            <a:endCxn id="154" idx="0"/>
          </p:cNvCxnSpPr>
          <p:nvPr/>
        </p:nvCxnSpPr>
        <p:spPr>
          <a:xfrm>
            <a:off x="6725900" y="2961075"/>
            <a:ext cx="455400" cy="570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8" name="Shape 168"/>
          <p:cNvCxnSpPr>
            <a:stCxn id="154" idx="0"/>
            <a:endCxn id="133" idx="4"/>
          </p:cNvCxnSpPr>
          <p:nvPr/>
        </p:nvCxnSpPr>
        <p:spPr>
          <a:xfrm flipH="1" rot="10800000">
            <a:off x="7181437" y="2960950"/>
            <a:ext cx="1183500" cy="570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9" name="Shape 169"/>
          <p:cNvCxnSpPr>
            <a:stCxn id="132" idx="4"/>
            <a:endCxn id="156" idx="0"/>
          </p:cNvCxnSpPr>
          <p:nvPr/>
        </p:nvCxnSpPr>
        <p:spPr>
          <a:xfrm>
            <a:off x="7479200" y="2962875"/>
            <a:ext cx="636600" cy="598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0" name="Shape 170"/>
          <p:cNvCxnSpPr>
            <a:stCxn id="156" idx="0"/>
            <a:endCxn id="133" idx="4"/>
          </p:cNvCxnSpPr>
          <p:nvPr/>
        </p:nvCxnSpPr>
        <p:spPr>
          <a:xfrm flipH="1" rot="10800000">
            <a:off x="8115787" y="2961225"/>
            <a:ext cx="249300" cy="600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CilkView: A measure of Parallelism</a:t>
            </a:r>
            <a:endParaRPr/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Used for performance analysis of Cilk Program</a:t>
            </a:r>
            <a:endParaRPr sz="1400"/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Estimates Performance of your code for different number of processors</a:t>
            </a:r>
            <a:endParaRPr sz="1400"/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Gives the estimates of </a:t>
            </a:r>
            <a:endParaRPr sz="1400"/>
          </a:p>
          <a:p>
            <a: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Spawns</a:t>
            </a:r>
            <a:endParaRPr sz="1400"/>
          </a:p>
          <a:p>
            <a: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Maximum parallelism</a:t>
            </a:r>
            <a:endParaRPr sz="1400"/>
          </a:p>
          <a:p>
            <a:pPr indent="-3175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Instructions executed etc</a:t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x="729450" y="622850"/>
            <a:ext cx="7688700" cy="44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 Work :					 15,450 instructions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/>
              <a:t>   Span :					 3,826 instructions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/>
              <a:t>   Burdened span :				 263,826 instructions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/>
              <a:t>   Parallelism :				                 4.04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/>
              <a:t>   Burdened parallelism :			 0.06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/>
              <a:t>   Number of spawns/syncs:			 48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/>
              <a:t>   Average instructions / strand :		 106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/>
              <a:t>   Strands along span :				 12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/>
              <a:t>   Average instructions / strand on span :	 318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/>
              <a:t>   Total number of atomic instructions : 	 54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/>
              <a:t>   Frame count :				 102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/>
              <a:t>   Entries to parallel region :			 2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/>
              <a:t> Speedup Estimate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/>
              <a:t>     2 processors:	 0.07 - 2.00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/>
              <a:t>     4 processors:	 0.05 - 4.00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/>
              <a:t>     8 processors:	 0.04 - 4.04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/>
              <a:t>    16 processors:	 0.04 - 4.04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/>
              <a:t>    32 processors:	 0.04 - 4.04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/>
              <a:t>    64 processors:	 0.03 - 4.04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/>
              <a:t>   128 processors:	 0.03 - 4.04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/>
              <a:t>   256 processors:	 0.03 - 4.04</a:t>
            </a:r>
            <a:endParaRPr sz="1200"/>
          </a:p>
          <a:p>
            <a:pPr indent="0" lvl="0" marL="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>
              <a:spcBef>
                <a:spcPts val="1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5374550" y="2400975"/>
            <a:ext cx="1637400" cy="54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CilkView Output</a:t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ArraySum cilk_for</a:t>
            </a:r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773525" y="2059400"/>
            <a:ext cx="2571600" cy="2591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int main()</a:t>
            </a:r>
            <a:r>
              <a:rPr lang="en"/>
              <a:t> {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r>
              <a:rPr lang="en"/>
              <a:t>int n = 100;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int total;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r>
              <a:rPr b="1" lang="en">
                <a:solidFill>
                  <a:srgbClr val="FF0000"/>
                </a:solidFill>
              </a:rPr>
              <a:t>cilk_for</a:t>
            </a:r>
            <a:r>
              <a:rPr lang="en"/>
              <a:t>(int i = 1; i &lt;= n; ++i)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{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total += compute(i);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}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printf(“Total is %d”, total)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 compute(int i) {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return i;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</p:txBody>
      </p:sp>
      <p:sp>
        <p:nvSpPr>
          <p:cNvPr id="189" name="Shape 189"/>
          <p:cNvSpPr/>
          <p:nvPr/>
        </p:nvSpPr>
        <p:spPr>
          <a:xfrm>
            <a:off x="3345275" y="1486800"/>
            <a:ext cx="1858500" cy="572700"/>
          </a:xfrm>
          <a:prstGeom prst="wedgeRoundRectCallout">
            <a:avLst>
              <a:gd fmla="val -145135" name="adj1"/>
              <a:gd fmla="val 176283" name="adj2"/>
              <a:gd fmla="val 0" name="adj3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Spawns n threads</a:t>
            </a:r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3521075" y="2903400"/>
            <a:ext cx="1506900" cy="773400"/>
          </a:xfrm>
          <a:prstGeom prst="wedgeRoundRectCallout">
            <a:avLst>
              <a:gd fmla="val -207998" name="adj1"/>
              <a:gd fmla="val 21441" name="adj2"/>
              <a:gd fmla="val 0" name="adj3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Implicit </a:t>
            </a:r>
            <a:r>
              <a:rPr b="1" lang="en">
                <a:solidFill>
                  <a:srgbClr val="FF0000"/>
                </a:solidFill>
              </a:rPr>
              <a:t>cilk_sync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5575475" y="2300500"/>
            <a:ext cx="2481300" cy="1215600"/>
          </a:xfrm>
          <a:prstGeom prst="horizontalScroll">
            <a:avLst>
              <a:gd fmla="val 125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this program give the correct answer, 5050?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 txBox="1"/>
          <p:nvPr/>
        </p:nvSpPr>
        <p:spPr>
          <a:xfrm>
            <a:off x="5866800" y="3023825"/>
            <a:ext cx="1808400" cy="2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NOT Always !!</a:t>
            </a:r>
            <a:endParaRPr b="1"/>
          </a:p>
        </p:txBody>
      </p:sp>
      <p:sp>
        <p:nvSpPr>
          <p:cNvPr id="193" name="Shape 193"/>
          <p:cNvSpPr/>
          <p:nvPr/>
        </p:nvSpPr>
        <p:spPr>
          <a:xfrm>
            <a:off x="5073175" y="4038450"/>
            <a:ext cx="1637400" cy="713100"/>
          </a:xfrm>
          <a:prstGeom prst="wedgeRoundRectCallout">
            <a:avLst>
              <a:gd fmla="val -273937" name="adj1"/>
              <a:gd fmla="val -151430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Race on total.</a:t>
            </a: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6851300" y="3676800"/>
            <a:ext cx="2230200" cy="1366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potential race does not always happen at runtime and hence does not </a:t>
            </a:r>
            <a:r>
              <a:rPr lang="en"/>
              <a:t>guarantee</a:t>
            </a:r>
            <a:r>
              <a:rPr lang="en"/>
              <a:t> </a:t>
            </a:r>
            <a:r>
              <a:rPr b="1" lang="en"/>
              <a:t>WRONG</a:t>
            </a:r>
            <a:r>
              <a:rPr lang="en"/>
              <a:t> answer all the time </a:t>
            </a:r>
            <a:r>
              <a:rPr lang="en"/>
              <a:t>😓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727650" y="77617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Reduction</a:t>
            </a: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773525" y="2059400"/>
            <a:ext cx="3606600" cy="2591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int main()</a:t>
            </a:r>
            <a:r>
              <a:rPr lang="en"/>
              <a:t> {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int n = 100;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155CC"/>
                </a:solidFill>
              </a:rPr>
              <a:t>  </a:t>
            </a:r>
            <a:r>
              <a:rPr b="1" lang="en">
                <a:solidFill>
                  <a:srgbClr val="1155CC"/>
                </a:solidFill>
              </a:rPr>
              <a:t>cilk::reducer_opadd&lt;int&gt; total;</a:t>
            </a:r>
            <a:endParaRPr b="1">
              <a:solidFill>
                <a:srgbClr val="1155CC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r>
              <a:rPr b="1" lang="en">
                <a:solidFill>
                  <a:srgbClr val="FF0000"/>
                </a:solidFill>
              </a:rPr>
              <a:t> cilk_for</a:t>
            </a:r>
            <a:r>
              <a:rPr lang="en"/>
              <a:t>(int i = 1; i &lt;= n; ++i) 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{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total += compute(i);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}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printf(“Total is %d”, total)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 compute(int i) {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return i;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5143500" y="1748000"/>
            <a:ext cx="1878600" cy="853800"/>
          </a:xfrm>
          <a:prstGeom prst="wedgeRoundRectCallout">
            <a:avLst>
              <a:gd fmla="val -132888" name="adj1"/>
              <a:gd fmla="val 50012" name="adj2"/>
              <a:gd fmla="val 0" name="adj3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 Reduction operation with variable.</a:t>
            </a: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5826625" y="3174500"/>
            <a:ext cx="3174600" cy="1426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Reductions can be performed only for conductive operations like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Xor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Max, Min etc.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Cilkscreen: Race Detection</a:t>
            </a:r>
            <a:endParaRPr/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Dynamic Race </a:t>
            </a:r>
            <a:r>
              <a:rPr lang="en"/>
              <a:t>detection</a:t>
            </a:r>
            <a:r>
              <a:rPr lang="en"/>
              <a:t> software.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Race detection is a VERY HARD problem.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CilkScreen does not </a:t>
            </a:r>
            <a:r>
              <a:rPr lang="en"/>
              <a:t>guarantee</a:t>
            </a:r>
            <a:r>
              <a:rPr lang="en"/>
              <a:t> 100% race free program.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~/cilk/bin/cilkscreen ./a.out</a:t>
            </a:r>
            <a:endParaRPr/>
          </a:p>
          <a:p>
            <a:pPr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i="1" lang="en"/>
              <a:t>No errors found by Cilkscreen</a:t>
            </a:r>
            <a:endParaRPr b="1" i="1"/>
          </a:p>
          <a:p>
            <a:pPr indent="0" lvl="0" marL="457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i="1" lang="en"/>
              <a:t>Race condition on location 0x1aba310</a:t>
            </a:r>
            <a:endParaRPr b="1" i="1"/>
          </a:p>
          <a:p>
            <a:pPr indent="0" lvl="0" marL="457200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b="1" i="1" lang="en"/>
              <a:t>write access at 0x401329: (~/test/matrix_multiply.cilk:51,__cilk_loop_d_002+0x51)</a:t>
            </a:r>
            <a:endParaRPr b="1" i="1"/>
          </a:p>
          <a:p>
            <a:pPr indent="0" lvl="0" marL="457200" rtl="0">
              <a:spcBef>
                <a:spcPts val="100"/>
              </a:spcBef>
              <a:spcAft>
                <a:spcPts val="1600"/>
              </a:spcAft>
              <a:buNone/>
            </a:pPr>
            <a:r>
              <a:rPr b="1" i="1" lang="en"/>
              <a:t>read access at 0x401325: (~/test/matrix_multiply.cilk:51, …..</a:t>
            </a:r>
            <a:endParaRPr b="1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