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9" r:id="rId9"/>
    <p:sldId id="267" r:id="rId10"/>
    <p:sldId id="268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274A9-4814-4430-B977-078514679611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117C0-DF72-4981-801D-012B248BCD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62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EB5C4-4ADE-462A-A28C-98BD4B0C95D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481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195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89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335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491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59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596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89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51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36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00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9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D2BBD-3BC3-4B04-8E13-255E124E5573}" type="datetimeFigureOut">
              <a:rPr lang="en-IN" smtClean="0"/>
              <a:t>11-09-2012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A9C8-CE13-4455-BBEA-02B74FAC52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31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70892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Subdivision Surface</a:t>
            </a:r>
            <a:endParaRPr lang="en-IN" sz="3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3528" y="350100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49961" y="5949279"/>
            <a:ext cx="2285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Amit</a:t>
            </a:r>
            <a:r>
              <a:rPr lang="en-US" sz="2000" dirty="0" smtClean="0"/>
              <a:t> Kumar </a:t>
            </a:r>
            <a:r>
              <a:rPr lang="en-US" sz="2000" dirty="0" err="1" smtClean="0"/>
              <a:t>Maurya</a:t>
            </a:r>
            <a:endParaRPr lang="en-US" sz="2000" dirty="0" smtClean="0"/>
          </a:p>
          <a:p>
            <a:pPr algn="ctr"/>
            <a:r>
              <a:rPr lang="en-US" sz="2000" dirty="0" smtClean="0"/>
              <a:t>(CS11M003) </a:t>
            </a:r>
            <a:endParaRPr lang="en-I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36324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MTCG - 2012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6101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56" y="735985"/>
            <a:ext cx="398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Chaikin</a:t>
            </a:r>
            <a:r>
              <a:rPr lang="en-US" sz="2000" dirty="0" smtClean="0"/>
              <a:t> algorithm in Vector Notation</a:t>
            </a:r>
          </a:p>
        </p:txBody>
      </p:sp>
      <p:sp>
        <p:nvSpPr>
          <p:cNvPr id="5" name="Left Brace 4"/>
          <p:cNvSpPr/>
          <p:nvPr/>
        </p:nvSpPr>
        <p:spPr>
          <a:xfrm>
            <a:off x="971600" y="1484784"/>
            <a:ext cx="288032" cy="3240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Brace 6"/>
          <p:cNvSpPr/>
          <p:nvPr/>
        </p:nvSpPr>
        <p:spPr>
          <a:xfrm>
            <a:off x="1763688" y="1484784"/>
            <a:ext cx="360040" cy="3240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187624" y="198884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k+1</a:t>
            </a:r>
            <a:r>
              <a:rPr lang="en-US" baseline="-25000" dirty="0" smtClean="0"/>
              <a:t>2i-2</a:t>
            </a:r>
            <a:endParaRPr lang="en-IN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251057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k+1</a:t>
            </a:r>
            <a:r>
              <a:rPr lang="en-US" baseline="-25000" dirty="0" smtClean="0"/>
              <a:t>2i-1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299695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k+1</a:t>
            </a:r>
            <a:r>
              <a:rPr lang="en-US" baseline="-25000" dirty="0" smtClean="0"/>
              <a:t>2i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341970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k+1</a:t>
            </a:r>
            <a:r>
              <a:rPr lang="en-US" baseline="-25000" dirty="0" smtClean="0"/>
              <a:t>2i+1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395913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k+1</a:t>
            </a:r>
            <a:r>
              <a:rPr lang="en-US" baseline="-25000" dirty="0" smtClean="0"/>
              <a:t>2i+2</a:t>
            </a:r>
            <a:endParaRPr lang="en-IN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67744" y="306896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67744" y="31769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>
            <a:off x="3059832" y="1474409"/>
            <a:ext cx="288032" cy="3240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Brace 16"/>
          <p:cNvSpPr/>
          <p:nvPr/>
        </p:nvSpPr>
        <p:spPr>
          <a:xfrm>
            <a:off x="6084168" y="1474409"/>
            <a:ext cx="360040" cy="3240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Left Brace 17"/>
          <p:cNvSpPr/>
          <p:nvPr/>
        </p:nvSpPr>
        <p:spPr>
          <a:xfrm>
            <a:off x="6516216" y="1474409"/>
            <a:ext cx="288032" cy="3240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ight Brace 18"/>
          <p:cNvSpPr/>
          <p:nvPr/>
        </p:nvSpPr>
        <p:spPr>
          <a:xfrm>
            <a:off x="7308304" y="1474409"/>
            <a:ext cx="360040" cy="3240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6804248" y="197846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k</a:t>
            </a:r>
            <a:r>
              <a:rPr lang="en-US" baseline="-25000" dirty="0" smtClean="0"/>
              <a:t>i-2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6804248" y="250019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k</a:t>
            </a:r>
            <a:r>
              <a:rPr lang="en-US" baseline="-25000" dirty="0" smtClean="0"/>
              <a:t>i-1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6804248" y="298657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30000" dirty="0" err="1" smtClean="0"/>
              <a:t>k</a:t>
            </a:r>
            <a:r>
              <a:rPr lang="en-US" baseline="-25000" dirty="0" err="1" smtClean="0"/>
              <a:t>i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340933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k</a:t>
            </a:r>
            <a:r>
              <a:rPr lang="en-US" baseline="-25000" dirty="0" smtClean="0"/>
              <a:t>i+1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6804248" y="394875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k</a:t>
            </a:r>
            <a:r>
              <a:rPr lang="en-US" baseline="-25000" dirty="0" smtClean="0"/>
              <a:t>i+2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735621" y="1474409"/>
            <a:ext cx="3016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4067944" y="1474409"/>
            <a:ext cx="3016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/>
              <a:t>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4427984" y="1474409"/>
            <a:ext cx="3016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/>
              <a:t>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/>
              <a:t>0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4788024" y="1474409"/>
            <a:ext cx="3016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5134410" y="1474409"/>
            <a:ext cx="3016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/>
              <a:t>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5422442" y="1474409"/>
            <a:ext cx="3016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 smtClean="0"/>
              <a:t>0</a:t>
            </a:r>
          </a:p>
          <a:p>
            <a:endParaRPr lang="en-US" dirty="0" smtClean="0"/>
          </a:p>
          <a:p>
            <a:r>
              <a:rPr lang="en-US" dirty="0"/>
              <a:t>0</a:t>
            </a:r>
            <a:endParaRPr lang="en-IN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40554" y="1484784"/>
            <a:ext cx="0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09186" y="4328462"/>
            <a:ext cx="0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91880" y="1626809"/>
            <a:ext cx="0" cy="303744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0152" y="1597357"/>
            <a:ext cx="0" cy="303744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95689" y="1474021"/>
            <a:ext cx="2223864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644280" y="4725144"/>
            <a:ext cx="2223864" cy="549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75316" y="1484695"/>
            <a:ext cx="0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78491" y="4347896"/>
            <a:ext cx="0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51359" y="290992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1/4</a:t>
            </a:r>
            <a:endParaRPr lang="en-IN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Voronoi</a:t>
            </a:r>
            <a:r>
              <a:rPr lang="en-IN" dirty="0"/>
              <a:t> Diagrams</a:t>
            </a:r>
          </a:p>
        </p:txBody>
      </p:sp>
      <p:pic>
        <p:nvPicPr>
          <p:cNvPr id="3074" name="Picture 2" descr="D:\Amit\TA\MTCG\Presentation 1- Subdivision surface\f16_voron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99929"/>
            <a:ext cx="2840987" cy="28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9992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Decomposes the metric space based on distance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Let P = {P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,…..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} be a set of points (sites) in R. For each site Pi, its associated </a:t>
            </a:r>
            <a:r>
              <a:rPr lang="en-US" sz="2400" dirty="0" err="1" smtClean="0"/>
              <a:t>Voronoi</a:t>
            </a:r>
            <a:r>
              <a:rPr lang="en-US" sz="2400" dirty="0" smtClean="0"/>
              <a:t> region V(pi) is defined as follows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5229200"/>
                <a:ext cx="7056784" cy="6423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={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 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229200"/>
                <a:ext cx="7056784" cy="6423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342288"/>
            <a:ext cx="4724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Voronoi</a:t>
            </a:r>
            <a:r>
              <a:rPr lang="en-US" sz="2800" b="1" dirty="0" smtClean="0"/>
              <a:t> Diagram construction</a:t>
            </a:r>
            <a:endParaRPr lang="en-IN" sz="2800" b="1" dirty="0"/>
          </a:p>
        </p:txBody>
      </p:sp>
      <p:pic>
        <p:nvPicPr>
          <p:cNvPr id="1026" name="Picture 2" descr="D:\Amit\TA\MTCG\Presentation 1- Subdivision surface\Fortunes-algorith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28" y="2060848"/>
            <a:ext cx="4553526" cy="36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5979158"/>
            <a:ext cx="193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- Wikipedia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55576" y="2057999"/>
            <a:ext cx="2026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Fortunes-algorithm</a:t>
            </a:r>
            <a:endParaRPr lang="en-IN" b="1" dirty="0"/>
          </a:p>
        </p:txBody>
      </p:sp>
      <p:sp>
        <p:nvSpPr>
          <p:cNvPr id="8" name="Rectangle 7"/>
          <p:cNvSpPr/>
          <p:nvPr/>
        </p:nvSpPr>
        <p:spPr>
          <a:xfrm>
            <a:off x="827585" y="2494637"/>
            <a:ext cx="31683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b="1" dirty="0" smtClean="0"/>
              <a:t>Sweep line </a:t>
            </a:r>
            <a:r>
              <a:rPr lang="en-IN" dirty="0" smtClean="0"/>
              <a:t>- </a:t>
            </a:r>
            <a:r>
              <a:rPr lang="en-IN" dirty="0"/>
              <a:t>For each point left of the sweep line, one can define a parabola of points equidistant from that point and from the sweep line</a:t>
            </a:r>
            <a:endParaRPr lang="en-I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N" b="1" dirty="0"/>
              <a:t>B</a:t>
            </a:r>
            <a:r>
              <a:rPr lang="en-IN" b="1" dirty="0" smtClean="0"/>
              <a:t>each line - </a:t>
            </a:r>
            <a:r>
              <a:rPr lang="en-IN" dirty="0" smtClean="0"/>
              <a:t>The </a:t>
            </a:r>
            <a:r>
              <a:rPr lang="en-IN" dirty="0"/>
              <a:t>beach line is the boundary of the union of these parabolas</a:t>
            </a:r>
            <a:endParaRPr lang="en-IN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N" dirty="0" err="1"/>
              <a:t>Voronoi</a:t>
            </a:r>
            <a:r>
              <a:rPr lang="en-IN" dirty="0"/>
              <a:t> Diagrams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1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Delaunay triangulation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Dual structure for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diagram; each Delaunay vertex p is dual to its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face V(p)</a:t>
            </a:r>
          </a:p>
          <a:p>
            <a:r>
              <a:rPr lang="en-US" sz="2800" dirty="0" smtClean="0"/>
              <a:t>Covers the convex hull of point set P</a:t>
            </a:r>
            <a:endParaRPr lang="en-IN" sz="2800" dirty="0"/>
          </a:p>
        </p:txBody>
      </p:sp>
      <p:pic>
        <p:nvPicPr>
          <p:cNvPr id="4098" name="Picture 2" descr="D:\Amit\TA\MTCG\Presentation 1- Subdivision surface\Delaunay_Voron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1892"/>
            <a:ext cx="2858017" cy="27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mit\TA\MTCG\Presentation 1- Subdivision surface\Delaunay_circumcircles_cen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1891"/>
            <a:ext cx="2764854" cy="29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09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Spline surface (NURBS)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853136"/>
          </a:xfrm>
        </p:spPr>
        <p:txBody>
          <a:bodyPr>
            <a:normAutofit fontScale="92500"/>
          </a:bodyPr>
          <a:lstStyle/>
          <a:p>
            <a:pPr marL="800100" lvl="1" indent="-342900">
              <a:buAutoNum type="arabicPeriod"/>
            </a:pPr>
            <a:r>
              <a:rPr lang="en-US" sz="2400" dirty="0" smtClean="0"/>
              <a:t>Used for constructing high quality surface and free form surfaces for editing task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Image of rectangular domain under parameterization f – produces a rectangular surface patch embedded in R</a:t>
            </a:r>
            <a:r>
              <a:rPr lang="en-US" sz="2400" u="sng" dirty="0" smtClean="0"/>
              <a:t> 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Complex structure require model to be decomposed into smaller tensor-product patches - Topological constraints</a:t>
            </a:r>
          </a:p>
          <a:p>
            <a:pPr marL="800100" lvl="1" indent="-342900">
              <a:buAutoNum type="arabicPeriod"/>
            </a:pPr>
            <a:r>
              <a:rPr lang="en-US" sz="2400" dirty="0" smtClean="0"/>
              <a:t>Smooth connection between patches – Geometric constraints</a:t>
            </a:r>
            <a:endParaRPr lang="en-IN" sz="2400" dirty="0" smtClean="0"/>
          </a:p>
          <a:p>
            <a:endParaRPr lang="en-IN" dirty="0"/>
          </a:p>
        </p:txBody>
      </p:sp>
      <p:pic>
        <p:nvPicPr>
          <p:cNvPr id="1026" name="Picture 2" descr="C:\Users\VP LAB\Desktop\NURBS_3-D_surfa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98318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Goal - Subdivision Surface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represent curved surface in the computer</a:t>
            </a:r>
          </a:p>
          <a:p>
            <a:pPr lvl="1"/>
            <a:r>
              <a:rPr lang="en-IN" sz="2400" dirty="0" smtClean="0"/>
              <a:t>Efficiency of Representation</a:t>
            </a:r>
          </a:p>
          <a:p>
            <a:pPr lvl="1"/>
            <a:r>
              <a:rPr lang="en-IN" sz="2400" dirty="0" smtClean="0"/>
              <a:t>Continuity</a:t>
            </a:r>
          </a:p>
          <a:p>
            <a:pPr lvl="1"/>
            <a:r>
              <a:rPr lang="en-IN" sz="2400" dirty="0" smtClean="0"/>
              <a:t>Affine Invariance</a:t>
            </a:r>
          </a:p>
          <a:p>
            <a:pPr lvl="1"/>
            <a:r>
              <a:rPr lang="en-IN" sz="2400" dirty="0" smtClean="0"/>
              <a:t>Efficiency of Rendering</a:t>
            </a:r>
          </a:p>
          <a:p>
            <a:pPr marL="457200" lvl="1" indent="0">
              <a:buNone/>
            </a:pPr>
            <a:r>
              <a:rPr lang="en-IN" sz="2400" dirty="0" smtClean="0"/>
              <a:t>How do they relate to splines/patches?</a:t>
            </a:r>
          </a:p>
          <a:p>
            <a:pPr marL="457200" lvl="1" indent="0">
              <a:buNone/>
            </a:pPr>
            <a:r>
              <a:rPr lang="en-IN" sz="2400" dirty="0" smtClean="0"/>
              <a:t>Why use subdivision rather than patches?</a:t>
            </a:r>
            <a:endParaRPr lang="en-IN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Subdivision Surface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799"/>
            <a:ext cx="4536504" cy="38884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N" sz="2400" dirty="0" smtClean="0"/>
              <a:t>Approach Limit Curve Surface through an Iterative Refinement Process.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Coarse control mesh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Surface of arbitrary topology can be represented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(Old and new) </a:t>
            </a:r>
            <a:r>
              <a:rPr lang="en-US" sz="2400" dirty="0"/>
              <a:t>V</a:t>
            </a:r>
            <a:r>
              <a:rPr lang="en-US" sz="2400" dirty="0" smtClean="0"/>
              <a:t>ertices are adjusted based on set of local averaging rules</a:t>
            </a:r>
          </a:p>
          <a:p>
            <a:pPr marL="514350" indent="-514350">
              <a:buAutoNum type="arabicPeriod"/>
            </a:pPr>
            <a:endParaRPr lang="en-US" sz="2000" dirty="0" smtClean="0"/>
          </a:p>
        </p:txBody>
      </p:sp>
      <p:pic>
        <p:nvPicPr>
          <p:cNvPr id="2050" name="Picture 2" descr="D:\Amit\TA\MTCG\Presentation 1- Subdivision surface\414px-Catmull-Clark_subdivision_of_a_cub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5"/>
            <a:ext cx="2564797" cy="37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Subdivision scheme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803616" y="1711361"/>
            <a:ext cx="7296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Classification of subdivision scheme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/>
              <a:t>Type of refinement rule – (face split or vertex split)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/>
              <a:t>Type of generated mesh (triangular or quadrilateral)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Square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Triangular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Quadrilateral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5776" y="3140968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5148064" y="3140968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23728" y="3501008"/>
            <a:ext cx="15841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51820" y="2780928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51820" y="3140968"/>
            <a:ext cx="3960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5364088" y="335699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4936506" y="2924944"/>
            <a:ext cx="427582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724128" y="2924944"/>
            <a:ext cx="427582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24128" y="3645024"/>
            <a:ext cx="427582" cy="504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936506" y="3645024"/>
            <a:ext cx="427582" cy="504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379227" y="4149080"/>
            <a:ext cx="114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(face split </a:t>
            </a:r>
            <a:endParaRPr lang="en-IN" dirty="0"/>
          </a:p>
        </p:txBody>
      </p:sp>
      <p:sp>
        <p:nvSpPr>
          <p:cNvPr id="36" name="Rectangle 35"/>
          <p:cNvSpPr/>
          <p:nvPr/>
        </p:nvSpPr>
        <p:spPr>
          <a:xfrm>
            <a:off x="4936506" y="4168130"/>
            <a:ext cx="1215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vertex split</a:t>
            </a:r>
            <a:endParaRPr lang="en-IN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764704"/>
            <a:ext cx="6840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Mesh type</a:t>
            </a:r>
          </a:p>
          <a:p>
            <a:pPr marL="342900" indent="-342900">
              <a:buAutoNum type="arabicPeriod"/>
            </a:pPr>
            <a:r>
              <a:rPr lang="en-US" dirty="0" smtClean="0"/>
              <a:t>For regular mesh, it is natural to use faces that are identical</a:t>
            </a:r>
          </a:p>
          <a:p>
            <a:pPr marL="342900" indent="-342900">
              <a:buAutoNum type="arabicPeriod"/>
            </a:pPr>
            <a:r>
              <a:rPr lang="en-US" dirty="0" smtClean="0"/>
              <a:t>If faces are polygon, only three ways to choose face polygon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Squares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Equilateral triangles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Regular Hexagons</a:t>
            </a:r>
            <a:endParaRPr lang="en-IN" dirty="0"/>
          </a:p>
        </p:txBody>
      </p:sp>
      <p:sp>
        <p:nvSpPr>
          <p:cNvPr id="8" name="Isosceles Triangle 7"/>
          <p:cNvSpPr/>
          <p:nvPr/>
        </p:nvSpPr>
        <p:spPr>
          <a:xfrm>
            <a:off x="1907704" y="3284984"/>
            <a:ext cx="504056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>
            <a:off x="2411760" y="3284984"/>
            <a:ext cx="504056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>
            <a:off x="2159732" y="3789040"/>
            <a:ext cx="504056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>
            <a:off x="1655676" y="3789040"/>
            <a:ext cx="504056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Isosceles Triangle 13"/>
          <p:cNvSpPr/>
          <p:nvPr/>
        </p:nvSpPr>
        <p:spPr>
          <a:xfrm>
            <a:off x="2159732" y="2780928"/>
            <a:ext cx="504056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Isosceles Triangle 14"/>
          <p:cNvSpPr/>
          <p:nvPr/>
        </p:nvSpPr>
        <p:spPr>
          <a:xfrm>
            <a:off x="2657593" y="3789040"/>
            <a:ext cx="504056" cy="50405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07704" y="3212976"/>
            <a:ext cx="648072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59732" y="2780928"/>
            <a:ext cx="900100" cy="18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97635" y="3816348"/>
            <a:ext cx="324036" cy="6840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775666" y="2780928"/>
            <a:ext cx="912147" cy="18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33557" y="3284984"/>
            <a:ext cx="582259" cy="12154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43807" y="3816348"/>
            <a:ext cx="317841" cy="6207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21671" y="3032956"/>
            <a:ext cx="887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5666" y="3537012"/>
            <a:ext cx="12270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47664" y="4041068"/>
            <a:ext cx="1800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/>
          <p:cNvSpPr/>
          <p:nvPr/>
        </p:nvSpPr>
        <p:spPr>
          <a:xfrm>
            <a:off x="4019932" y="3162568"/>
            <a:ext cx="379791" cy="379791"/>
          </a:xfrm>
          <a:prstGeom prst="parallelogram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Parallelogram 35"/>
          <p:cNvSpPr/>
          <p:nvPr/>
        </p:nvSpPr>
        <p:spPr>
          <a:xfrm>
            <a:off x="4399723" y="3162568"/>
            <a:ext cx="379791" cy="379791"/>
          </a:xfrm>
          <a:prstGeom prst="parallelogram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Parallelogram 36"/>
          <p:cNvSpPr/>
          <p:nvPr/>
        </p:nvSpPr>
        <p:spPr>
          <a:xfrm>
            <a:off x="4779514" y="3162568"/>
            <a:ext cx="379791" cy="379791"/>
          </a:xfrm>
          <a:prstGeom prst="parallelogram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Parallelogram 37"/>
          <p:cNvSpPr/>
          <p:nvPr/>
        </p:nvSpPr>
        <p:spPr>
          <a:xfrm>
            <a:off x="4023573" y="3542359"/>
            <a:ext cx="379791" cy="379791"/>
          </a:xfrm>
          <a:prstGeom prst="parallelogram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Parallelogram 38"/>
          <p:cNvSpPr/>
          <p:nvPr/>
        </p:nvSpPr>
        <p:spPr>
          <a:xfrm>
            <a:off x="4399723" y="3537012"/>
            <a:ext cx="379791" cy="379791"/>
          </a:xfrm>
          <a:prstGeom prst="parallelogram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Parallelogram 39"/>
          <p:cNvSpPr/>
          <p:nvPr/>
        </p:nvSpPr>
        <p:spPr>
          <a:xfrm>
            <a:off x="4779514" y="3542359"/>
            <a:ext cx="379791" cy="379791"/>
          </a:xfrm>
          <a:prstGeom prst="parallelogram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Parallelogram 40"/>
          <p:cNvSpPr/>
          <p:nvPr/>
        </p:nvSpPr>
        <p:spPr>
          <a:xfrm>
            <a:off x="4019808" y="3908776"/>
            <a:ext cx="379791" cy="379791"/>
          </a:xfrm>
          <a:prstGeom prst="parallelogram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Parallelogram 41"/>
          <p:cNvSpPr/>
          <p:nvPr/>
        </p:nvSpPr>
        <p:spPr>
          <a:xfrm>
            <a:off x="4403364" y="3908775"/>
            <a:ext cx="379791" cy="379791"/>
          </a:xfrm>
          <a:prstGeom prst="parallelogram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Parallelogram 42"/>
          <p:cNvSpPr/>
          <p:nvPr/>
        </p:nvSpPr>
        <p:spPr>
          <a:xfrm>
            <a:off x="4783155" y="3908776"/>
            <a:ext cx="379791" cy="379791"/>
          </a:xfrm>
          <a:prstGeom prst="parallelogram">
            <a:avLst>
              <a:gd name="adj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Hexagon 44"/>
          <p:cNvSpPr/>
          <p:nvPr/>
        </p:nvSpPr>
        <p:spPr>
          <a:xfrm>
            <a:off x="6103334" y="3224369"/>
            <a:ext cx="501176" cy="43204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Hexagon 46"/>
          <p:cNvSpPr/>
          <p:nvPr/>
        </p:nvSpPr>
        <p:spPr>
          <a:xfrm>
            <a:off x="6103334" y="3656417"/>
            <a:ext cx="501176" cy="43204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Hexagon 48"/>
          <p:cNvSpPr/>
          <p:nvPr/>
        </p:nvSpPr>
        <p:spPr>
          <a:xfrm>
            <a:off x="6490350" y="3020070"/>
            <a:ext cx="501176" cy="43204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Hexagon 49"/>
          <p:cNvSpPr/>
          <p:nvPr/>
        </p:nvSpPr>
        <p:spPr>
          <a:xfrm>
            <a:off x="6883730" y="3233018"/>
            <a:ext cx="501176" cy="43204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Hexagon 50"/>
          <p:cNvSpPr/>
          <p:nvPr/>
        </p:nvSpPr>
        <p:spPr>
          <a:xfrm>
            <a:off x="6883730" y="3661430"/>
            <a:ext cx="501176" cy="43204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Hexagon 47"/>
          <p:cNvSpPr/>
          <p:nvPr/>
        </p:nvSpPr>
        <p:spPr>
          <a:xfrm>
            <a:off x="6487588" y="3872441"/>
            <a:ext cx="501176" cy="43204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3" name="Straight Connector 52"/>
          <p:cNvCxnSpPr/>
          <p:nvPr/>
        </p:nvCxnSpPr>
        <p:spPr>
          <a:xfrm>
            <a:off x="4589618" y="2924944"/>
            <a:ext cx="0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969409" y="2924944"/>
            <a:ext cx="3641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779912" y="3732254"/>
            <a:ext cx="1584176" cy="62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79912" y="4088465"/>
            <a:ext cx="15841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arallelogram 61"/>
          <p:cNvSpPr/>
          <p:nvPr/>
        </p:nvSpPr>
        <p:spPr>
          <a:xfrm>
            <a:off x="4589618" y="3732254"/>
            <a:ext cx="189896" cy="183208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Isosceles Triangle 62"/>
          <p:cNvSpPr/>
          <p:nvPr/>
        </p:nvSpPr>
        <p:spPr>
          <a:xfrm>
            <a:off x="2284239" y="3753036"/>
            <a:ext cx="255041" cy="2943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Hexagon 45"/>
          <p:cNvSpPr/>
          <p:nvPr/>
        </p:nvSpPr>
        <p:spPr>
          <a:xfrm>
            <a:off x="6487588" y="3452118"/>
            <a:ext cx="501176" cy="432048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3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20067"/>
              </p:ext>
            </p:extLst>
          </p:nvPr>
        </p:nvGraphicFramePr>
        <p:xfrm>
          <a:off x="251520" y="4077072"/>
          <a:ext cx="5789877" cy="177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959"/>
                <a:gridCol w="1929959"/>
                <a:gridCol w="1929959"/>
              </a:tblGrid>
              <a:tr h="37804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Face split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Triangular</a:t>
                      </a:r>
                      <a:r>
                        <a:rPr lang="en-US" baseline="0" dirty="0" smtClean="0"/>
                        <a:t> mesh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Quad.</a:t>
                      </a:r>
                      <a:r>
                        <a:rPr lang="en-US" baseline="0" dirty="0" smtClean="0"/>
                        <a:t> Meshes</a:t>
                      </a:r>
                      <a:endParaRPr lang="en-IN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Loop(C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Catmull</a:t>
                      </a:r>
                      <a:r>
                        <a:rPr lang="en-US" dirty="0" smtClean="0"/>
                        <a:t>-Clark (C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en-US" dirty="0" smtClean="0"/>
                        <a:t>Interpolating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Mod. Butterfly (C</a:t>
                      </a:r>
                      <a:r>
                        <a:rPr lang="en-US" baseline="30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Kobbelt</a:t>
                      </a:r>
                      <a:r>
                        <a:rPr lang="en-US" dirty="0" smtClean="0"/>
                        <a:t> (C</a:t>
                      </a:r>
                      <a:r>
                        <a:rPr lang="en-US" baseline="30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39347"/>
              </p:ext>
            </p:extLst>
          </p:nvPr>
        </p:nvGraphicFramePr>
        <p:xfrm>
          <a:off x="6228184" y="4077072"/>
          <a:ext cx="265246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464"/>
              </a:tblGrid>
              <a:tr h="2217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Vertex split</a:t>
                      </a:r>
                      <a:endParaRPr lang="en-IN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en-US" dirty="0" smtClean="0"/>
                        <a:t>Doo-Sabin, </a:t>
                      </a:r>
                      <a:r>
                        <a:rPr lang="en-US" dirty="0" err="1" smtClean="0"/>
                        <a:t>Midedge</a:t>
                      </a:r>
                      <a:r>
                        <a:rPr lang="en-US" dirty="0" smtClean="0"/>
                        <a:t> (C</a:t>
                      </a:r>
                      <a:r>
                        <a:rPr lang="en-US" baseline="30000" dirty="0" smtClean="0"/>
                        <a:t>1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err="1" smtClean="0"/>
                        <a:t>Biquartic</a:t>
                      </a:r>
                      <a:r>
                        <a:rPr lang="en-US" baseline="0" dirty="0" smtClean="0"/>
                        <a:t> (C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332656"/>
            <a:ext cx="813690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/>
              <a:t>Types of Subdivision</a:t>
            </a:r>
          </a:p>
          <a:p>
            <a:endParaRPr lang="en-IN" dirty="0" smtClean="0"/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/>
              <a:t>Interpolating Schemes</a:t>
            </a:r>
          </a:p>
          <a:p>
            <a:pPr marL="342900" indent="-342900">
              <a:buFont typeface="+mj-lt"/>
              <a:buAutoNum type="arabicPeriod"/>
            </a:pPr>
            <a:endParaRPr lang="en-IN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000" dirty="0" smtClean="0"/>
              <a:t>Limit Surfaces/Curve will pass through original set of data points.</a:t>
            </a:r>
          </a:p>
          <a:p>
            <a:pPr marL="342900" indent="-342900">
              <a:buFont typeface="+mj-lt"/>
              <a:buAutoNum type="arabicPeriod"/>
            </a:pPr>
            <a:endParaRPr lang="en-IN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IN" sz="2000" dirty="0" smtClean="0"/>
              <a:t>Approximating Schemes</a:t>
            </a:r>
          </a:p>
          <a:p>
            <a:pPr marL="342900" indent="-342900">
              <a:buFont typeface="+mj-lt"/>
              <a:buAutoNum type="arabicPeriod"/>
            </a:pPr>
            <a:endParaRPr lang="en-IN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000" dirty="0" smtClean="0"/>
              <a:t>Limit Surface will not necessarily pass through the original set of data points.</a:t>
            </a:r>
            <a:endParaRPr lang="en-IN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56792"/>
            <a:ext cx="445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Chaiken’s</a:t>
            </a:r>
            <a:r>
              <a:rPr lang="en-US" sz="3200" dirty="0" smtClean="0"/>
              <a:t> Algorithm in 2D</a:t>
            </a:r>
            <a:endParaRPr lang="en-IN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579426" y="2348880"/>
            <a:ext cx="8156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An approximating algorithm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Involves corner cutting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New control points are  inserted at ¼ and ¾ between old vertices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Older points are deleted</a:t>
            </a:r>
            <a:endParaRPr lang="en-IN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Subdivision Surface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3612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09198" y="1876762"/>
            <a:ext cx="45720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66398" y="1444714"/>
            <a:ext cx="141500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1406" y="1444714"/>
            <a:ext cx="936104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81206" y="2848870"/>
            <a:ext cx="114300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8" name="Oval 7"/>
          <p:cNvSpPr/>
          <p:nvPr/>
        </p:nvSpPr>
        <p:spPr>
          <a:xfrm>
            <a:off x="1533606" y="2380818"/>
            <a:ext cx="114300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9" name="Oval 8"/>
          <p:cNvSpPr/>
          <p:nvPr/>
        </p:nvSpPr>
        <p:spPr>
          <a:xfrm>
            <a:off x="2101286" y="1696742"/>
            <a:ext cx="114300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10" name="Oval 9"/>
          <p:cNvSpPr/>
          <p:nvPr/>
        </p:nvSpPr>
        <p:spPr>
          <a:xfrm>
            <a:off x="2563050" y="1552726"/>
            <a:ext cx="114300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11" name="Oval 10"/>
          <p:cNvSpPr/>
          <p:nvPr/>
        </p:nvSpPr>
        <p:spPr>
          <a:xfrm>
            <a:off x="3397430" y="1876762"/>
            <a:ext cx="114300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12" name="Oval 11"/>
          <p:cNvSpPr/>
          <p:nvPr/>
        </p:nvSpPr>
        <p:spPr>
          <a:xfrm>
            <a:off x="3757470" y="2488830"/>
            <a:ext cx="114300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13" name="Oval 12"/>
          <p:cNvSpPr/>
          <p:nvPr/>
        </p:nvSpPr>
        <p:spPr>
          <a:xfrm>
            <a:off x="1266906" y="3280918"/>
            <a:ext cx="114300" cy="1080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14" name="Oval 13"/>
          <p:cNvSpPr/>
          <p:nvPr/>
        </p:nvSpPr>
        <p:spPr>
          <a:xfrm>
            <a:off x="1698954" y="1804754"/>
            <a:ext cx="114300" cy="1080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15" name="Oval 14"/>
          <p:cNvSpPr/>
          <p:nvPr/>
        </p:nvSpPr>
        <p:spPr>
          <a:xfrm>
            <a:off x="4045502" y="3100898"/>
            <a:ext cx="114300" cy="1080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sp>
        <p:nvSpPr>
          <p:cNvPr id="16" name="Oval 15"/>
          <p:cNvSpPr/>
          <p:nvPr/>
        </p:nvSpPr>
        <p:spPr>
          <a:xfrm>
            <a:off x="3139114" y="1372706"/>
            <a:ext cx="114300" cy="1080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/>
          </a:p>
        </p:txBody>
      </p:sp>
      <p:cxnSp>
        <p:nvCxnSpPr>
          <p:cNvPr id="17" name="Straight Connector 16"/>
          <p:cNvCxnSpPr>
            <a:stCxn id="9" idx="2"/>
            <a:endCxn id="8" idx="7"/>
          </p:cNvCxnSpPr>
          <p:nvPr/>
        </p:nvCxnSpPr>
        <p:spPr>
          <a:xfrm flipH="1">
            <a:off x="1631167" y="1750748"/>
            <a:ext cx="470119" cy="645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  <a:endCxn id="11" idx="3"/>
          </p:cNvCxnSpPr>
          <p:nvPr/>
        </p:nvCxnSpPr>
        <p:spPr>
          <a:xfrm>
            <a:off x="2620200" y="1552726"/>
            <a:ext cx="793969" cy="416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98812" y="3388930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endParaRPr lang="en-IN" sz="20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993644" y="259684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baseline="-25000" dirty="0" smtClean="0"/>
              <a:t>0</a:t>
            </a:r>
            <a:endParaRPr lang="en-IN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287402" y="1588730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/>
              <a:t>1</a:t>
            </a:r>
            <a:endParaRPr lang="en-IN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31618" y="1124744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/>
              <a:t>2</a:t>
            </a:r>
            <a:endParaRPr lang="en-IN" sz="2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167722" y="309160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/>
              <a:t>3</a:t>
            </a:r>
            <a:endParaRPr lang="en-IN" sz="20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1178526" y="216479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-25000" dirty="0"/>
              <a:t>1</a:t>
            </a:r>
            <a:endParaRPr lang="en-IN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813254" y="137270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-25000" dirty="0"/>
              <a:t>2</a:t>
            </a:r>
            <a:endParaRPr lang="en-IN" sz="20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461326" y="119675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-25000" dirty="0"/>
              <a:t>3</a:t>
            </a:r>
            <a:endParaRPr lang="en-IN" sz="20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469438" y="165144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-25000" dirty="0"/>
              <a:t>4</a:t>
            </a:r>
            <a:endParaRPr lang="en-IN" sz="20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842822" y="230881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-25000" dirty="0"/>
              <a:t>5</a:t>
            </a:r>
            <a:endParaRPr lang="en-IN" sz="2000" baseline="-25000" dirty="0"/>
          </a:p>
        </p:txBody>
      </p:sp>
      <p:sp>
        <p:nvSpPr>
          <p:cNvPr id="29" name="Freeform 28"/>
          <p:cNvSpPr/>
          <p:nvPr/>
        </p:nvSpPr>
        <p:spPr>
          <a:xfrm>
            <a:off x="5580112" y="1707145"/>
            <a:ext cx="2427734" cy="1001775"/>
          </a:xfrm>
          <a:custGeom>
            <a:avLst/>
            <a:gdLst>
              <a:gd name="connsiteX0" fmla="*/ 0 w 2571750"/>
              <a:gd name="connsiteY0" fmla="*/ 1605669 h 1605669"/>
              <a:gd name="connsiteX1" fmla="*/ 342900 w 2571750"/>
              <a:gd name="connsiteY1" fmla="*/ 615069 h 1605669"/>
              <a:gd name="connsiteX2" fmla="*/ 971550 w 2571750"/>
              <a:gd name="connsiteY2" fmla="*/ 62619 h 1605669"/>
              <a:gd name="connsiteX3" fmla="*/ 1866900 w 2571750"/>
              <a:gd name="connsiteY3" fmla="*/ 138819 h 1605669"/>
              <a:gd name="connsiteX4" fmla="*/ 2571750 w 2571750"/>
              <a:gd name="connsiteY4" fmla="*/ 1186569 h 160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0" h="1605669">
                <a:moveTo>
                  <a:pt x="0" y="1605669"/>
                </a:moveTo>
                <a:cubicBezTo>
                  <a:pt x="90487" y="1238956"/>
                  <a:pt x="180975" y="872244"/>
                  <a:pt x="342900" y="615069"/>
                </a:cubicBezTo>
                <a:cubicBezTo>
                  <a:pt x="504825" y="357894"/>
                  <a:pt x="717550" y="141994"/>
                  <a:pt x="971550" y="62619"/>
                </a:cubicBezTo>
                <a:cubicBezTo>
                  <a:pt x="1225550" y="-16756"/>
                  <a:pt x="1600200" y="-48506"/>
                  <a:pt x="1866900" y="138819"/>
                </a:cubicBezTo>
                <a:cubicBezTo>
                  <a:pt x="2133600" y="326144"/>
                  <a:pt x="2473325" y="1030994"/>
                  <a:pt x="2571750" y="11865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/>
          <p:cNvSpPr txBox="1"/>
          <p:nvPr/>
        </p:nvSpPr>
        <p:spPr>
          <a:xfrm>
            <a:off x="4024263" y="3645024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2i</a:t>
            </a:r>
            <a:r>
              <a:rPr lang="en-US" sz="2400" dirty="0" smtClean="0"/>
              <a:t> = ¾  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+ ¼ P</a:t>
            </a:r>
            <a:r>
              <a:rPr lang="en-US" sz="2400" baseline="-25000" dirty="0" smtClean="0"/>
              <a:t>i+1</a:t>
            </a:r>
            <a:endParaRPr lang="en-IN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007502" y="4193904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2i+1</a:t>
            </a:r>
            <a:r>
              <a:rPr lang="en-US" sz="2400" dirty="0" smtClean="0"/>
              <a:t> = ¼ 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+ ¾ P</a:t>
            </a:r>
            <a:r>
              <a:rPr lang="en-US" sz="2400" baseline="-25000" dirty="0" smtClean="0"/>
              <a:t>i+1</a:t>
            </a:r>
            <a:endParaRPr lang="en-I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829294" y="3963071"/>
            <a:ext cx="258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Applying iteratively</a:t>
            </a:r>
            <a:endParaRPr lang="en-IN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91392" y="5013176"/>
            <a:ext cx="8285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After each iteration , number of points generated is twice  the  number of edges present in each previous diagram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Border (Terminal points) are special cases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The </a:t>
            </a:r>
            <a:r>
              <a:rPr lang="en-IN" sz="2400" dirty="0"/>
              <a:t>limit curve is a quadratic B-spline!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06904" y="481027"/>
            <a:ext cx="445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Chaiken’s</a:t>
            </a:r>
            <a:r>
              <a:rPr lang="en-US" sz="3200" dirty="0" smtClean="0"/>
              <a:t> Algorithm in 2D</a:t>
            </a:r>
            <a:endParaRPr lang="en-IN" sz="32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0" y="1124744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1197</TotalTime>
  <Words>574</Words>
  <Application>Microsoft Office PowerPoint</Application>
  <PresentationFormat>On-screen Show (4:3)</PresentationFormat>
  <Paragraphs>177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Spline surface (NURBS)</vt:lpstr>
      <vt:lpstr>Goal - Subdivision Surface</vt:lpstr>
      <vt:lpstr>Subdivision Surface</vt:lpstr>
      <vt:lpstr>Subdivision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Voronoi Diagrams</vt:lpstr>
      <vt:lpstr>Voronoi Diagrams</vt:lpstr>
      <vt:lpstr>Delaunay triangulation</vt:lpstr>
    </vt:vector>
  </TitlesOfParts>
  <Company>IITM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VPLAB</dc:creator>
  <cp:lastModifiedBy>VPLAB</cp:lastModifiedBy>
  <cp:revision>33</cp:revision>
  <dcterms:created xsi:type="dcterms:W3CDTF">2012-08-21T15:34:51Z</dcterms:created>
  <dcterms:modified xsi:type="dcterms:W3CDTF">2012-09-11T12:51:06Z</dcterms:modified>
</cp:coreProperties>
</file>