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5" r:id="rId9"/>
    <p:sldId id="266" r:id="rId10"/>
    <p:sldId id="269" r:id="rId11"/>
    <p:sldId id="264" r:id="rId12"/>
    <p:sldId id="267" r:id="rId13"/>
    <p:sldId id="262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32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9A95-6D25-43F4-9FA4-732D93BECE83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B498-45A6-4BAF-8E32-337B73A28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2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9A95-6D25-43F4-9FA4-732D93BECE83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B498-45A6-4BAF-8E32-337B73A28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245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9A95-6D25-43F4-9FA4-732D93BECE83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B498-45A6-4BAF-8E32-337B73A28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633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9A95-6D25-43F4-9FA4-732D93BECE83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B498-45A6-4BAF-8E32-337B73A28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05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9A95-6D25-43F4-9FA4-732D93BECE83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B498-45A6-4BAF-8E32-337B73A28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853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9A95-6D25-43F4-9FA4-732D93BECE83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B498-45A6-4BAF-8E32-337B73A28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5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9A95-6D25-43F4-9FA4-732D93BECE83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B498-45A6-4BAF-8E32-337B73A28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68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9A95-6D25-43F4-9FA4-732D93BECE83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B498-45A6-4BAF-8E32-337B73A28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99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9A95-6D25-43F4-9FA4-732D93BECE83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B498-45A6-4BAF-8E32-337B73A28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28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9A95-6D25-43F4-9FA4-732D93BECE83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B498-45A6-4BAF-8E32-337B73A28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336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9A95-6D25-43F4-9FA4-732D93BECE83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B498-45A6-4BAF-8E32-337B73A28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51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E9A95-6D25-43F4-9FA4-732D93BECE83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BB498-45A6-4BAF-8E32-337B73A28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03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ModelSim</a:t>
            </a:r>
            <a:r>
              <a:rPr lang="en-US" dirty="0" smtClean="0"/>
              <a:t> Demo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Sequential Circuit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6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../images/verilog/vcount_t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09800"/>
            <a:ext cx="6314281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Counter Test Bench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2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76200"/>
            <a:ext cx="89154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`</a:t>
            </a:r>
            <a:r>
              <a:rPr lang="en-US" sz="2000" dirty="0" smtClean="0">
                <a:solidFill>
                  <a:srgbClr val="0070C0"/>
                </a:solidFill>
              </a:rPr>
              <a:t>include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first_counter.v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"</a:t>
            </a:r>
          </a:p>
          <a:p>
            <a:r>
              <a:rPr lang="en-US" sz="2000" dirty="0" smtClean="0"/>
              <a:t>module </a:t>
            </a:r>
            <a:r>
              <a:rPr lang="en-US" sz="2000" dirty="0" err="1" smtClean="0">
                <a:solidFill>
                  <a:srgbClr val="00B0F0"/>
                </a:solidFill>
              </a:rPr>
              <a:t>first_counter_tb</a:t>
            </a:r>
            <a:r>
              <a:rPr lang="en-US" sz="2000" dirty="0" smtClean="0"/>
              <a:t>();</a:t>
            </a:r>
          </a:p>
          <a:p>
            <a:r>
              <a:rPr lang="en-US" sz="2400" dirty="0">
                <a:solidFill>
                  <a:srgbClr val="00B050"/>
                </a:solidFill>
              </a:rPr>
              <a:t>// Declare inputs as </a:t>
            </a:r>
            <a:r>
              <a:rPr lang="en-US" sz="2400" dirty="0" err="1">
                <a:solidFill>
                  <a:srgbClr val="00B050"/>
                </a:solidFill>
              </a:rPr>
              <a:t>regs</a:t>
            </a:r>
            <a:r>
              <a:rPr lang="en-US" sz="2400" dirty="0">
                <a:solidFill>
                  <a:srgbClr val="00B050"/>
                </a:solidFill>
              </a:rPr>
              <a:t> and outputs as wires</a:t>
            </a:r>
          </a:p>
          <a:p>
            <a:r>
              <a:rPr lang="en-US" sz="2000" dirty="0" err="1" smtClean="0"/>
              <a:t>reg</a:t>
            </a:r>
            <a:r>
              <a:rPr lang="en-US" sz="2000" dirty="0" smtClean="0"/>
              <a:t> clock, reset, enable;</a:t>
            </a:r>
          </a:p>
          <a:p>
            <a:r>
              <a:rPr lang="en-US" sz="2000" dirty="0" smtClean="0"/>
              <a:t>wire [3:0] </a:t>
            </a:r>
            <a:r>
              <a:rPr lang="en-US" sz="2000" dirty="0" err="1" smtClean="0"/>
              <a:t>counter_out</a:t>
            </a:r>
            <a:r>
              <a:rPr lang="en-US" sz="2000" dirty="0" smtClean="0"/>
              <a:t>;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// </a:t>
            </a:r>
            <a:r>
              <a:rPr lang="en-US" sz="2400" dirty="0">
                <a:solidFill>
                  <a:srgbClr val="00B050"/>
                </a:solidFill>
              </a:rPr>
              <a:t>Initialize all variables</a:t>
            </a:r>
          </a:p>
          <a:p>
            <a:r>
              <a:rPr lang="en-US" sz="2000" dirty="0" smtClean="0"/>
              <a:t>initial begin        </a:t>
            </a:r>
          </a:p>
          <a:p>
            <a:r>
              <a:rPr lang="en-US" sz="2000" dirty="0" smtClean="0"/>
              <a:t>  $display ("time\t </a:t>
            </a:r>
            <a:r>
              <a:rPr lang="en-US" sz="2000" dirty="0" err="1" smtClean="0"/>
              <a:t>clk</a:t>
            </a:r>
            <a:r>
              <a:rPr lang="en-US" sz="2000" dirty="0" smtClean="0"/>
              <a:t> reset enable counter");	</a:t>
            </a:r>
          </a:p>
          <a:p>
            <a:r>
              <a:rPr lang="en-US" sz="2000" dirty="0" smtClean="0"/>
              <a:t>  $monitor ("%g\t %b   %b     %b      %b", </a:t>
            </a:r>
          </a:p>
          <a:p>
            <a:r>
              <a:rPr lang="en-US" sz="2000" dirty="0" smtClean="0"/>
              <a:t>	  $time, clock, reset, enable, </a:t>
            </a:r>
            <a:r>
              <a:rPr lang="en-US" sz="2000" dirty="0" err="1" smtClean="0"/>
              <a:t>counter_out</a:t>
            </a:r>
            <a:r>
              <a:rPr lang="en-US" sz="2000" dirty="0" smtClean="0"/>
              <a:t>);	</a:t>
            </a:r>
          </a:p>
          <a:p>
            <a:r>
              <a:rPr lang="en-US" sz="2000" dirty="0" smtClean="0"/>
              <a:t>  clock = 1;       </a:t>
            </a:r>
            <a:r>
              <a:rPr lang="en-US" sz="2400" dirty="0">
                <a:solidFill>
                  <a:srgbClr val="00B050"/>
                </a:solidFill>
              </a:rPr>
              <a:t>// initial value of clock</a:t>
            </a:r>
          </a:p>
          <a:p>
            <a:r>
              <a:rPr lang="en-US" sz="2000" dirty="0" smtClean="0"/>
              <a:t>  reset = 0;       </a:t>
            </a:r>
            <a:r>
              <a:rPr lang="en-US" sz="2400" dirty="0">
                <a:solidFill>
                  <a:srgbClr val="00B050"/>
                </a:solidFill>
              </a:rPr>
              <a:t>// initial value of reset</a:t>
            </a:r>
          </a:p>
          <a:p>
            <a:r>
              <a:rPr lang="en-US" sz="2000" dirty="0" smtClean="0"/>
              <a:t>  enable = 0;      </a:t>
            </a:r>
            <a:r>
              <a:rPr lang="en-US" sz="2400" dirty="0">
                <a:solidFill>
                  <a:srgbClr val="00B050"/>
                </a:solidFill>
              </a:rPr>
              <a:t>// initial value of enable</a:t>
            </a:r>
          </a:p>
          <a:p>
            <a:r>
              <a:rPr lang="en-US" sz="2000" dirty="0" smtClean="0"/>
              <a:t>  #5 reset = 1;    </a:t>
            </a:r>
            <a:r>
              <a:rPr lang="en-US" sz="2400" dirty="0">
                <a:solidFill>
                  <a:srgbClr val="00B050"/>
                </a:solidFill>
              </a:rPr>
              <a:t>// Assert the reset</a:t>
            </a:r>
          </a:p>
          <a:p>
            <a:r>
              <a:rPr lang="en-US" sz="2000" dirty="0" smtClean="0"/>
              <a:t>  #10 reset = 0;   </a:t>
            </a:r>
            <a:r>
              <a:rPr lang="en-US" sz="2400" dirty="0">
                <a:solidFill>
                  <a:srgbClr val="00B050"/>
                </a:solidFill>
              </a:rPr>
              <a:t>// De-assert the reset</a:t>
            </a:r>
          </a:p>
          <a:p>
            <a:r>
              <a:rPr lang="en-US" sz="2000" dirty="0" smtClean="0"/>
              <a:t>  #10 enable = 1;  </a:t>
            </a:r>
            <a:r>
              <a:rPr lang="en-US" sz="2400" dirty="0">
                <a:solidFill>
                  <a:srgbClr val="00B050"/>
                </a:solidFill>
              </a:rPr>
              <a:t>// Assert enable</a:t>
            </a:r>
          </a:p>
          <a:p>
            <a:r>
              <a:rPr lang="en-US" sz="2000" dirty="0" smtClean="0"/>
              <a:t>  #100 enable = 0; </a:t>
            </a:r>
            <a:r>
              <a:rPr lang="en-US" sz="2400" dirty="0">
                <a:solidFill>
                  <a:srgbClr val="00B050"/>
                </a:solidFill>
              </a:rPr>
              <a:t>// De-assert enable</a:t>
            </a:r>
          </a:p>
          <a:p>
            <a:r>
              <a:rPr lang="en-US" sz="2000" dirty="0" smtClean="0"/>
              <a:t>  #5 $finish;      </a:t>
            </a:r>
            <a:r>
              <a:rPr lang="en-US" sz="2400" dirty="0">
                <a:solidFill>
                  <a:srgbClr val="00B050"/>
                </a:solidFill>
              </a:rPr>
              <a:t>// Terminate simulation</a:t>
            </a:r>
          </a:p>
          <a:p>
            <a:r>
              <a:rPr lang="en-US" sz="2000" dirty="0" smtClean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3609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838200"/>
            <a:ext cx="8305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// Clock generator</a:t>
            </a:r>
          </a:p>
          <a:p>
            <a:r>
              <a:rPr lang="en-US" sz="2400" dirty="0" smtClean="0"/>
              <a:t>always begin</a:t>
            </a:r>
          </a:p>
          <a:p>
            <a:r>
              <a:rPr lang="en-US" sz="2400" dirty="0" smtClean="0"/>
              <a:t>  #5 clock = ~clock; </a:t>
            </a:r>
            <a:r>
              <a:rPr lang="en-US" sz="2400" dirty="0">
                <a:solidFill>
                  <a:srgbClr val="00B050"/>
                </a:solidFill>
              </a:rPr>
              <a:t>// Toggle clock every 5 ticks</a:t>
            </a:r>
          </a:p>
          <a:p>
            <a:r>
              <a:rPr lang="en-US" sz="2400" dirty="0" smtClean="0"/>
              <a:t>end</a:t>
            </a:r>
          </a:p>
          <a:p>
            <a:endParaRPr lang="en-US" sz="2400" dirty="0" smtClean="0"/>
          </a:p>
          <a:p>
            <a:r>
              <a:rPr lang="en-US" sz="2400" dirty="0">
                <a:solidFill>
                  <a:srgbClr val="00B050"/>
                </a:solidFill>
              </a:rPr>
              <a:t>// Connect </a:t>
            </a:r>
            <a:r>
              <a:rPr lang="en-US" sz="2400" dirty="0" err="1">
                <a:solidFill>
                  <a:srgbClr val="00B050"/>
                </a:solidFill>
              </a:rPr>
              <a:t>DUT</a:t>
            </a:r>
            <a:r>
              <a:rPr lang="en-US" sz="2400" dirty="0">
                <a:solidFill>
                  <a:srgbClr val="00B050"/>
                </a:solidFill>
              </a:rPr>
              <a:t> to test bench</a:t>
            </a:r>
          </a:p>
          <a:p>
            <a:r>
              <a:rPr lang="en-US" sz="2400" dirty="0" err="1" smtClean="0">
                <a:solidFill>
                  <a:srgbClr val="00B0F0"/>
                </a:solidFill>
              </a:rPr>
              <a:t>first_counter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/>
              <a:t>U_counter</a:t>
            </a:r>
            <a:r>
              <a:rPr lang="en-US" sz="2400" dirty="0" smtClean="0"/>
              <a:t> (</a:t>
            </a:r>
          </a:p>
          <a:p>
            <a:r>
              <a:rPr lang="en-US" sz="2400" dirty="0" smtClean="0"/>
              <a:t>clock,</a:t>
            </a:r>
          </a:p>
          <a:p>
            <a:r>
              <a:rPr lang="en-US" sz="2400" dirty="0" smtClean="0"/>
              <a:t>reset,</a:t>
            </a:r>
          </a:p>
          <a:p>
            <a:r>
              <a:rPr lang="en-US" sz="2400" dirty="0" smtClean="0"/>
              <a:t>enable,</a:t>
            </a:r>
          </a:p>
          <a:p>
            <a:r>
              <a:rPr lang="en-US" sz="2400" dirty="0" err="1" smtClean="0"/>
              <a:t>counter_out</a:t>
            </a:r>
            <a:endParaRPr lang="en-US" sz="2400" dirty="0" smtClean="0"/>
          </a:p>
          <a:p>
            <a:r>
              <a:rPr lang="en-US" sz="2400" dirty="0" smtClean="0"/>
              <a:t>);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endmodule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6976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60" y="228600"/>
            <a:ext cx="8252461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2"/>
          <a:stretch/>
        </p:blipFill>
        <p:spPr bwMode="auto">
          <a:xfrm>
            <a:off x="0" y="2895600"/>
            <a:ext cx="9042991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480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3028" y="152400"/>
            <a:ext cx="4572000" cy="64017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>
                <a:solidFill>
                  <a:srgbClr val="0000FF"/>
                </a:solidFill>
              </a:rPr>
              <a:t># time	 </a:t>
            </a:r>
            <a:r>
              <a:rPr lang="en-US" sz="1000" dirty="0" err="1" smtClean="0">
                <a:solidFill>
                  <a:srgbClr val="0000FF"/>
                </a:solidFill>
              </a:rPr>
              <a:t>clk</a:t>
            </a:r>
            <a:r>
              <a:rPr lang="en-US" sz="1000" dirty="0" smtClean="0">
                <a:solidFill>
                  <a:srgbClr val="0000FF"/>
                </a:solidFill>
              </a:rPr>
              <a:t> reset enable counter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0	 1   0     0      </a:t>
            </a:r>
            <a:r>
              <a:rPr lang="en-US" sz="1000" dirty="0" err="1" smtClean="0">
                <a:solidFill>
                  <a:srgbClr val="0000FF"/>
                </a:solidFill>
              </a:rPr>
              <a:t>xxxx</a:t>
            </a:r>
            <a:endParaRPr lang="en-US" sz="1000" dirty="0" smtClean="0">
              <a:solidFill>
                <a:srgbClr val="0000FF"/>
              </a:solidFill>
            </a:endParaRPr>
          </a:p>
          <a:p>
            <a:r>
              <a:rPr lang="en-US" sz="1000" dirty="0" smtClean="0">
                <a:solidFill>
                  <a:srgbClr val="0000FF"/>
                </a:solidFill>
              </a:rPr>
              <a:t># 5	 0   1     0      </a:t>
            </a:r>
            <a:r>
              <a:rPr lang="en-US" sz="1000" dirty="0" err="1" smtClean="0">
                <a:solidFill>
                  <a:srgbClr val="0000FF"/>
                </a:solidFill>
              </a:rPr>
              <a:t>xxxx</a:t>
            </a:r>
            <a:endParaRPr lang="en-US" sz="1000" dirty="0" smtClean="0">
              <a:solidFill>
                <a:srgbClr val="0000FF"/>
              </a:solidFill>
            </a:endParaRPr>
          </a:p>
          <a:p>
            <a:r>
              <a:rPr lang="en-US" sz="1000" dirty="0" smtClean="0">
                <a:solidFill>
                  <a:srgbClr val="0000FF"/>
                </a:solidFill>
              </a:rPr>
              <a:t># 10	 1   1     0      </a:t>
            </a:r>
            <a:r>
              <a:rPr lang="en-US" sz="1000" dirty="0" err="1" smtClean="0">
                <a:solidFill>
                  <a:srgbClr val="0000FF"/>
                </a:solidFill>
              </a:rPr>
              <a:t>xxxx</a:t>
            </a:r>
            <a:endParaRPr lang="en-US" sz="1000" dirty="0" smtClean="0">
              <a:solidFill>
                <a:srgbClr val="0000FF"/>
              </a:solidFill>
            </a:endParaRPr>
          </a:p>
          <a:p>
            <a:r>
              <a:rPr lang="en-US" sz="1000" dirty="0" smtClean="0">
                <a:solidFill>
                  <a:srgbClr val="0000FF"/>
                </a:solidFill>
              </a:rPr>
              <a:t># 11	 1   1     0      0000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15	 0   0     0      0000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20	 1   0     0      0000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25	 0   0     1      0000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30	 1   0     1      0000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31	 1   0     1      0001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35	 0   0     1      0001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40	 1   0     1      0001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41	 1   0     1      0010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45	 0   0     1      0010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50	 1   0     1      0010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51	 1   0     1      0011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55	 0   0     1      0011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60	 1   0     1      0011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61	 1   0     1      0100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65	 0   0     1      0100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70	 1   0     1      0100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71	 1   0     1      0101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75	 0   0     1      0101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80	 1   0     1      0101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81	 1   0     1      0110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85	 0   0     1      0110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90	 1   0     1      0110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91	 1   0     1      0111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95	 0   0     1      0111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100	 1   0     1      0111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101	 1   0     1      1000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105	 0   0     1      1000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110	 1   0     1      1000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111	 1   0     1      1001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115	 0   0     1      1001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120	 1   0     1      1001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121	 1   0     1      1010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125	 0   0     0      1010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** Note: $finish    : G:/2014/TA_Jul_Dec/modelsim_into/271014/first_counter_tb.v(19)</a:t>
            </a:r>
          </a:p>
          <a:p>
            <a:r>
              <a:rPr lang="en-US" sz="1000" dirty="0" smtClean="0">
                <a:solidFill>
                  <a:srgbClr val="0000FF"/>
                </a:solidFill>
              </a:rPr>
              <a:t>#    Time: 130 </a:t>
            </a:r>
            <a:r>
              <a:rPr lang="en-US" sz="1000" dirty="0" err="1" smtClean="0">
                <a:solidFill>
                  <a:srgbClr val="0000FF"/>
                </a:solidFill>
              </a:rPr>
              <a:t>ps</a:t>
            </a:r>
            <a:r>
              <a:rPr lang="en-US" sz="1000" dirty="0" smtClean="0">
                <a:solidFill>
                  <a:srgbClr val="0000FF"/>
                </a:solidFill>
              </a:rPr>
              <a:t>  Iteration: 0  Instance: /</a:t>
            </a:r>
            <a:r>
              <a:rPr lang="en-US" sz="1000" dirty="0" err="1" smtClean="0">
                <a:solidFill>
                  <a:srgbClr val="0000FF"/>
                </a:solidFill>
              </a:rPr>
              <a:t>first_counter_tb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95600" y="2010474"/>
            <a:ext cx="6075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Output of the $display and $monitor command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712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9600" y="1676400"/>
            <a:ext cx="8001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1. A VERILOG </a:t>
            </a:r>
            <a:r>
              <a:rPr lang="en-US" sz="2400" dirty="0" err="1" smtClean="0"/>
              <a:t>HDL</a:t>
            </a:r>
            <a:r>
              <a:rPr lang="en-US" sz="2400" dirty="0" smtClean="0"/>
              <a:t> Primer, Second Edition, </a:t>
            </a:r>
            <a:r>
              <a:rPr lang="en-US" sz="2400" dirty="0" err="1" smtClean="0"/>
              <a:t>J.Bhasker</a:t>
            </a:r>
            <a:r>
              <a:rPr lang="en-U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510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slave d flip flop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10320" y="1295400"/>
            <a:ext cx="16764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2720" y="3581400"/>
            <a:ext cx="16764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10320" y="1371600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clk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0320" y="187273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0320" y="2362200"/>
            <a:ext cx="42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2720" y="3669268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clk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52720" y="417040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52720" y="4659868"/>
            <a:ext cx="42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20120" y="136617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20120" y="2356229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qbar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722626" y="36692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95720" y="4659868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qbar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67349" y="136562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40443" y="2356229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qbar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0" name="Elbow Connector 19"/>
          <p:cNvCxnSpPr>
            <a:endCxn id="4" idx="1"/>
          </p:cNvCxnSpPr>
          <p:nvPr/>
        </p:nvCxnSpPr>
        <p:spPr>
          <a:xfrm flipV="1">
            <a:off x="4029120" y="2057400"/>
            <a:ext cx="1981200" cy="179653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6320" y="417703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76320" y="4656746"/>
            <a:ext cx="42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rst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22" idx="3"/>
            <a:endCxn id="12" idx="1"/>
          </p:cNvCxnSpPr>
          <p:nvPr/>
        </p:nvCxnSpPr>
        <p:spPr>
          <a:xfrm flipV="1">
            <a:off x="982814" y="4355068"/>
            <a:ext cx="1369906" cy="6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3" idx="3"/>
            <a:endCxn id="13" idx="1"/>
          </p:cNvCxnSpPr>
          <p:nvPr/>
        </p:nvCxnSpPr>
        <p:spPr>
          <a:xfrm>
            <a:off x="1101308" y="4841412"/>
            <a:ext cx="1251412" cy="31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endCxn id="10" idx="1"/>
          </p:cNvCxnSpPr>
          <p:nvPr/>
        </p:nvCxnSpPr>
        <p:spPr>
          <a:xfrm flipV="1">
            <a:off x="1590720" y="2546866"/>
            <a:ext cx="4419600" cy="2297668"/>
          </a:xfrm>
          <a:prstGeom prst="bentConnector3">
            <a:avLst>
              <a:gd name="adj1" fmla="val 11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48" name="Group 2047"/>
          <p:cNvGrpSpPr/>
          <p:nvPr/>
        </p:nvGrpSpPr>
        <p:grpSpPr>
          <a:xfrm>
            <a:off x="1828379" y="1244435"/>
            <a:ext cx="772660" cy="652019"/>
            <a:chOff x="1685459" y="631713"/>
            <a:chExt cx="772660" cy="652019"/>
          </a:xfrm>
        </p:grpSpPr>
        <p:sp>
          <p:nvSpPr>
            <p:cNvPr id="30" name="Isosceles Triangle 29"/>
            <p:cNvSpPr/>
            <p:nvPr/>
          </p:nvSpPr>
          <p:spPr>
            <a:xfrm rot="5400000">
              <a:off x="1640492" y="676680"/>
              <a:ext cx="652019" cy="56208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2267975" y="862650"/>
              <a:ext cx="190144" cy="1901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51" name="Straight Arrow Connector 2050"/>
          <p:cNvCxnSpPr>
            <a:stCxn id="31" idx="6"/>
            <a:endCxn id="5" idx="1"/>
          </p:cNvCxnSpPr>
          <p:nvPr/>
        </p:nvCxnSpPr>
        <p:spPr>
          <a:xfrm flipV="1">
            <a:off x="2601039" y="1556266"/>
            <a:ext cx="3409281" cy="141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35567" y="1385778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clk</a:t>
            </a:r>
            <a:endParaRPr lang="en-US" dirty="0"/>
          </a:p>
        </p:txBody>
      </p:sp>
      <p:cxnSp>
        <p:nvCxnSpPr>
          <p:cNvPr id="2056" name="Straight Arrow Connector 2055"/>
          <p:cNvCxnSpPr>
            <a:stCxn id="39" idx="3"/>
            <a:endCxn id="30" idx="3"/>
          </p:cNvCxnSpPr>
          <p:nvPr/>
        </p:nvCxnSpPr>
        <p:spPr>
          <a:xfrm>
            <a:off x="1175111" y="1570444"/>
            <a:ext cx="65326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8" name="Elbow Connector 2057"/>
          <p:cNvCxnSpPr>
            <a:stCxn id="39" idx="2"/>
            <a:endCxn id="11" idx="1"/>
          </p:cNvCxnSpPr>
          <p:nvPr/>
        </p:nvCxnSpPr>
        <p:spPr>
          <a:xfrm rot="16200000" flipH="1">
            <a:off x="604617" y="2105831"/>
            <a:ext cx="2098824" cy="139738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0" name="Straight Arrow Connector 2059"/>
          <p:cNvCxnSpPr>
            <a:stCxn id="18" idx="3"/>
            <a:endCxn id="14" idx="1"/>
          </p:cNvCxnSpPr>
          <p:nvPr/>
        </p:nvCxnSpPr>
        <p:spPr>
          <a:xfrm>
            <a:off x="7573843" y="1550295"/>
            <a:ext cx="646277" cy="5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2" name="Straight Arrow Connector 2061"/>
          <p:cNvCxnSpPr>
            <a:stCxn id="19" idx="3"/>
            <a:endCxn id="15" idx="1"/>
          </p:cNvCxnSpPr>
          <p:nvPr/>
        </p:nvCxnSpPr>
        <p:spPr>
          <a:xfrm>
            <a:off x="7659523" y="2540895"/>
            <a:ext cx="56059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43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19250"/>
            <a:ext cx="587692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slave flip flop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82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2286000"/>
            <a:ext cx="3200400" cy="1143000"/>
          </a:xfrm>
        </p:spPr>
        <p:txBody>
          <a:bodyPr/>
          <a:lstStyle/>
          <a:p>
            <a:r>
              <a:rPr lang="en-US" dirty="0" smtClean="0"/>
              <a:t>D- flip flop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533400"/>
            <a:ext cx="7772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module </a:t>
            </a:r>
            <a:r>
              <a:rPr lang="en-US" dirty="0" err="1" smtClean="0"/>
              <a:t>dff_sync_reset</a:t>
            </a:r>
            <a:r>
              <a:rPr lang="en-US" dirty="0" smtClean="0"/>
              <a:t> (data   , </a:t>
            </a:r>
            <a:r>
              <a:rPr lang="en-US" dirty="0" err="1" smtClean="0"/>
              <a:t>clk</a:t>
            </a:r>
            <a:r>
              <a:rPr lang="en-US" dirty="0" smtClean="0"/>
              <a:t>    , reset  , q   );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//-----------Input Ports---------------</a:t>
            </a:r>
          </a:p>
          <a:p>
            <a:r>
              <a:rPr lang="en-US" dirty="0" smtClean="0"/>
              <a:t>input data, </a:t>
            </a:r>
            <a:r>
              <a:rPr lang="en-US" dirty="0" err="1" smtClean="0"/>
              <a:t>clk</a:t>
            </a:r>
            <a:r>
              <a:rPr lang="en-US" dirty="0" smtClean="0"/>
              <a:t>, reset ; 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B050"/>
                </a:solidFill>
              </a:rPr>
              <a:t>//-----------Output Ports---------------</a:t>
            </a:r>
          </a:p>
          <a:p>
            <a:r>
              <a:rPr lang="en-US" dirty="0" smtClean="0"/>
              <a:t>output q;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B050"/>
                </a:solidFill>
              </a:rPr>
              <a:t>//------------Internal Variables--------</a:t>
            </a:r>
          </a:p>
          <a:p>
            <a:r>
              <a:rPr lang="en-US" dirty="0" err="1" smtClean="0"/>
              <a:t>reg</a:t>
            </a:r>
            <a:r>
              <a:rPr lang="en-US" dirty="0" smtClean="0"/>
              <a:t> q;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B050"/>
                </a:solidFill>
              </a:rPr>
              <a:t>//-------------Code Starts Here---------</a:t>
            </a:r>
          </a:p>
          <a:p>
            <a:r>
              <a:rPr lang="en-US" dirty="0" smtClean="0"/>
              <a:t>always @ ( </a:t>
            </a:r>
            <a:r>
              <a:rPr lang="en-US" dirty="0" err="1" smtClean="0"/>
              <a:t>posedge</a:t>
            </a:r>
            <a:r>
              <a:rPr lang="en-US" dirty="0" smtClean="0"/>
              <a:t> </a:t>
            </a:r>
            <a:r>
              <a:rPr lang="en-US" dirty="0" err="1" smtClean="0"/>
              <a:t>clk</a:t>
            </a:r>
            <a:r>
              <a:rPr lang="en-US" dirty="0" smtClean="0"/>
              <a:t>)</a:t>
            </a:r>
          </a:p>
          <a:p>
            <a:r>
              <a:rPr lang="en-US" dirty="0" smtClean="0"/>
              <a:t>if (~reset) begin</a:t>
            </a:r>
          </a:p>
          <a:p>
            <a:r>
              <a:rPr lang="en-US" dirty="0" smtClean="0"/>
              <a:t>  q &lt;= 1'b0;</a:t>
            </a:r>
          </a:p>
          <a:p>
            <a:r>
              <a:rPr lang="en-US" dirty="0" smtClean="0"/>
              <a:t>end  else begin</a:t>
            </a:r>
          </a:p>
          <a:p>
            <a:r>
              <a:rPr lang="en-US" dirty="0" smtClean="0"/>
              <a:t>  q &lt;= data;</a:t>
            </a:r>
          </a:p>
          <a:p>
            <a:r>
              <a:rPr lang="en-US" dirty="0" smtClean="0"/>
              <a:t>end</a:t>
            </a:r>
          </a:p>
          <a:p>
            <a:endParaRPr lang="en-US" dirty="0" smtClean="0"/>
          </a:p>
          <a:p>
            <a:r>
              <a:rPr lang="en-US" dirty="0" err="1" smtClean="0"/>
              <a:t>endmodule</a:t>
            </a:r>
            <a:r>
              <a:rPr lang="en-US" dirty="0" smtClean="0"/>
              <a:t> </a:t>
            </a:r>
            <a:r>
              <a:rPr lang="en-US" dirty="0">
                <a:solidFill>
                  <a:srgbClr val="00B050"/>
                </a:solidFill>
              </a:rPr>
              <a:t>//End Of Module </a:t>
            </a:r>
            <a:r>
              <a:rPr lang="en-US" dirty="0" err="1">
                <a:solidFill>
                  <a:srgbClr val="00B050"/>
                </a:solidFill>
              </a:rPr>
              <a:t>dff_sync_reset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9613"/>
            <a:ext cx="9067800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252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4-bit synchronous counter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40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76200"/>
            <a:ext cx="8382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module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00B0F0"/>
                </a:solidFill>
              </a:rPr>
              <a:t>first_counter</a:t>
            </a:r>
            <a:r>
              <a:rPr lang="en-US" sz="2400" dirty="0" smtClean="0"/>
              <a:t> (</a:t>
            </a:r>
            <a:r>
              <a:rPr lang="en-US" sz="2400" dirty="0" smtClean="0">
                <a:solidFill>
                  <a:srgbClr val="7030A0"/>
                </a:solidFill>
              </a:rPr>
              <a:t>clock ,</a:t>
            </a:r>
            <a:r>
              <a:rPr lang="en-US" sz="2400" dirty="0" smtClean="0"/>
              <a:t> </a:t>
            </a:r>
            <a:r>
              <a:rPr lang="en-US" sz="2000" dirty="0">
                <a:solidFill>
                  <a:srgbClr val="00B050"/>
                </a:solidFill>
              </a:rPr>
              <a:t>// Clock input of the design </a:t>
            </a:r>
          </a:p>
          <a:p>
            <a:r>
              <a:rPr lang="en-US" sz="2400" dirty="0">
                <a:solidFill>
                  <a:srgbClr val="7030A0"/>
                </a:solidFill>
              </a:rPr>
              <a:t>reset ,</a:t>
            </a:r>
            <a:r>
              <a:rPr lang="en-US" sz="2400" dirty="0" smtClean="0"/>
              <a:t> </a:t>
            </a:r>
            <a:r>
              <a:rPr lang="en-US" sz="2000" dirty="0">
                <a:solidFill>
                  <a:srgbClr val="00B050"/>
                </a:solidFill>
              </a:rPr>
              <a:t>// active high, synchronous Reset input</a:t>
            </a:r>
          </a:p>
          <a:p>
            <a:r>
              <a:rPr lang="en-US" sz="2400" dirty="0">
                <a:solidFill>
                  <a:srgbClr val="7030A0"/>
                </a:solidFill>
              </a:rPr>
              <a:t>enable , </a:t>
            </a:r>
            <a:r>
              <a:rPr lang="en-US" sz="2000" dirty="0">
                <a:solidFill>
                  <a:srgbClr val="00B050"/>
                </a:solidFill>
              </a:rPr>
              <a:t>// Active high enable signal for counter</a:t>
            </a:r>
          </a:p>
          <a:p>
            <a:r>
              <a:rPr lang="en-US" sz="2400" dirty="0" err="1">
                <a:solidFill>
                  <a:srgbClr val="7030A0"/>
                </a:solidFill>
              </a:rPr>
              <a:t>counter_out</a:t>
            </a:r>
            <a:r>
              <a:rPr lang="en-US" sz="24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// 4 bit vector output of the counter</a:t>
            </a:r>
          </a:p>
          <a:p>
            <a:r>
              <a:rPr lang="en-US" sz="2400" dirty="0" smtClean="0"/>
              <a:t>); </a:t>
            </a:r>
            <a:r>
              <a:rPr lang="en-US" sz="2000" dirty="0">
                <a:solidFill>
                  <a:srgbClr val="00B050"/>
                </a:solidFill>
              </a:rPr>
              <a:t>// End of port </a:t>
            </a:r>
            <a:r>
              <a:rPr lang="en-US" sz="2000" dirty="0" smtClean="0">
                <a:solidFill>
                  <a:srgbClr val="00B050"/>
                </a:solidFill>
              </a:rPr>
              <a:t>list</a:t>
            </a:r>
          </a:p>
          <a:p>
            <a:endParaRPr lang="en-US" sz="2000" dirty="0">
              <a:solidFill>
                <a:srgbClr val="00B050"/>
              </a:solidFill>
            </a:endParaRPr>
          </a:p>
          <a:p>
            <a:r>
              <a:rPr lang="en-US" sz="2000" dirty="0">
                <a:solidFill>
                  <a:srgbClr val="00B050"/>
                </a:solidFill>
              </a:rPr>
              <a:t>//-------------Input Ports-----------------------------</a:t>
            </a:r>
          </a:p>
          <a:p>
            <a:r>
              <a:rPr lang="en-US" sz="2400" dirty="0">
                <a:solidFill>
                  <a:srgbClr val="FF0000"/>
                </a:solidFill>
              </a:rPr>
              <a:t>input</a:t>
            </a:r>
            <a:r>
              <a:rPr lang="en-US" sz="2400" dirty="0" smtClean="0"/>
              <a:t> </a:t>
            </a:r>
            <a:r>
              <a:rPr lang="en-US" sz="2400" dirty="0">
                <a:solidFill>
                  <a:srgbClr val="7030A0"/>
                </a:solidFill>
              </a:rPr>
              <a:t>clock </a:t>
            </a:r>
            <a:r>
              <a:rPr lang="en-US" sz="2400" dirty="0" smtClean="0"/>
              <a:t>; </a:t>
            </a:r>
            <a:r>
              <a:rPr lang="en-US" sz="2400" dirty="0">
                <a:solidFill>
                  <a:srgbClr val="FF0000"/>
                </a:solidFill>
              </a:rPr>
              <a:t>input</a:t>
            </a:r>
            <a:r>
              <a:rPr lang="en-US" sz="2400" dirty="0" smtClean="0"/>
              <a:t> </a:t>
            </a:r>
            <a:r>
              <a:rPr lang="en-US" sz="2400" dirty="0">
                <a:solidFill>
                  <a:srgbClr val="7030A0"/>
                </a:solidFill>
              </a:rPr>
              <a:t>reset</a:t>
            </a:r>
            <a:r>
              <a:rPr lang="en-US" sz="2400" dirty="0" smtClean="0"/>
              <a:t> ; </a:t>
            </a:r>
            <a:r>
              <a:rPr lang="en-US" sz="2400" dirty="0">
                <a:solidFill>
                  <a:srgbClr val="FF0000"/>
                </a:solidFill>
              </a:rPr>
              <a:t>input</a:t>
            </a:r>
            <a:r>
              <a:rPr lang="en-US" sz="2400" dirty="0" smtClean="0"/>
              <a:t> </a:t>
            </a:r>
            <a:r>
              <a:rPr lang="en-US" sz="2400" dirty="0">
                <a:solidFill>
                  <a:srgbClr val="7030A0"/>
                </a:solidFill>
              </a:rPr>
              <a:t>enable</a:t>
            </a:r>
            <a:r>
              <a:rPr lang="en-US" sz="2400" dirty="0" smtClean="0"/>
              <a:t> ;</a:t>
            </a:r>
          </a:p>
          <a:p>
            <a:endParaRPr lang="en-US" sz="2400" dirty="0" smtClean="0"/>
          </a:p>
          <a:p>
            <a:r>
              <a:rPr lang="en-US" sz="2000" dirty="0">
                <a:solidFill>
                  <a:srgbClr val="00B050"/>
                </a:solidFill>
              </a:rPr>
              <a:t>//-------------Output Ports----------------------------</a:t>
            </a:r>
          </a:p>
          <a:p>
            <a:r>
              <a:rPr lang="en-US" sz="2400" dirty="0">
                <a:solidFill>
                  <a:srgbClr val="FF0000"/>
                </a:solidFill>
              </a:rPr>
              <a:t>output</a:t>
            </a:r>
            <a:r>
              <a:rPr lang="en-US" sz="2400" dirty="0" smtClean="0"/>
              <a:t> [3:0] </a:t>
            </a:r>
            <a:r>
              <a:rPr lang="en-US" sz="2400" dirty="0" err="1">
                <a:solidFill>
                  <a:srgbClr val="7030A0"/>
                </a:solidFill>
              </a:rPr>
              <a:t>counter_out</a:t>
            </a:r>
            <a:r>
              <a:rPr lang="en-US" sz="2400" dirty="0" smtClean="0"/>
              <a:t> ;</a:t>
            </a:r>
          </a:p>
          <a:p>
            <a:endParaRPr lang="en-US" sz="2400" dirty="0" smtClean="0"/>
          </a:p>
          <a:p>
            <a:r>
              <a:rPr lang="en-US" sz="2000" dirty="0">
                <a:solidFill>
                  <a:srgbClr val="00B050"/>
                </a:solidFill>
              </a:rPr>
              <a:t>//-------------Input ports Data Type-------------------</a:t>
            </a:r>
          </a:p>
          <a:p>
            <a:r>
              <a:rPr lang="en-US" sz="2000" dirty="0">
                <a:solidFill>
                  <a:srgbClr val="00B050"/>
                </a:solidFill>
              </a:rPr>
              <a:t>// By rule all the input ports should be wires  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wire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7030A0"/>
                </a:solidFill>
              </a:rPr>
              <a:t>clock</a:t>
            </a:r>
            <a:r>
              <a:rPr lang="en-US" sz="2400" dirty="0" smtClean="0"/>
              <a:t> ; </a:t>
            </a:r>
            <a:r>
              <a:rPr lang="en-US" sz="2400" dirty="0" smtClean="0">
                <a:solidFill>
                  <a:srgbClr val="FF0000"/>
                </a:solidFill>
              </a:rPr>
              <a:t>wire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7030A0"/>
                </a:solidFill>
              </a:rPr>
              <a:t>reset</a:t>
            </a:r>
            <a:r>
              <a:rPr lang="en-US" sz="2400" dirty="0" smtClean="0"/>
              <a:t> ; </a:t>
            </a:r>
            <a:r>
              <a:rPr lang="en-US" sz="2400" dirty="0">
                <a:solidFill>
                  <a:srgbClr val="FF0000"/>
                </a:solidFill>
              </a:rPr>
              <a:t>wire </a:t>
            </a:r>
            <a:r>
              <a:rPr lang="en-US" sz="2400" dirty="0" smtClean="0">
                <a:solidFill>
                  <a:srgbClr val="7030A0"/>
                </a:solidFill>
              </a:rPr>
              <a:t>enable</a:t>
            </a:r>
            <a:r>
              <a:rPr lang="en-US" sz="2400" dirty="0" smtClean="0"/>
              <a:t> ;</a:t>
            </a:r>
          </a:p>
          <a:p>
            <a:endParaRPr lang="en-US" sz="2400" dirty="0" smtClean="0"/>
          </a:p>
          <a:p>
            <a:r>
              <a:rPr lang="en-US" sz="2000" dirty="0">
                <a:solidFill>
                  <a:srgbClr val="00B050"/>
                </a:solidFill>
              </a:rPr>
              <a:t>//-------------Output Ports Data Type------------------</a:t>
            </a:r>
          </a:p>
          <a:p>
            <a:r>
              <a:rPr lang="en-US" sz="2000" dirty="0">
                <a:solidFill>
                  <a:srgbClr val="00B050"/>
                </a:solidFill>
              </a:rPr>
              <a:t>// Output port can be a storage element (</a:t>
            </a:r>
            <a:r>
              <a:rPr lang="en-US" sz="2000" dirty="0" err="1">
                <a:solidFill>
                  <a:srgbClr val="00B050"/>
                </a:solidFill>
              </a:rPr>
              <a:t>reg</a:t>
            </a:r>
            <a:r>
              <a:rPr lang="en-US" sz="2000" dirty="0">
                <a:solidFill>
                  <a:srgbClr val="00B050"/>
                </a:solidFill>
              </a:rPr>
              <a:t>) or a wire</a:t>
            </a:r>
          </a:p>
          <a:p>
            <a:r>
              <a:rPr lang="en-US" sz="2400" dirty="0" err="1">
                <a:solidFill>
                  <a:srgbClr val="FF0000"/>
                </a:solidFill>
              </a:rPr>
              <a:t>reg</a:t>
            </a:r>
            <a:r>
              <a:rPr lang="en-US" sz="2400" dirty="0" smtClean="0"/>
              <a:t> [3:0] </a:t>
            </a:r>
            <a:r>
              <a:rPr lang="en-US" sz="2400" dirty="0" err="1">
                <a:solidFill>
                  <a:srgbClr val="7030A0"/>
                </a:solidFill>
              </a:rPr>
              <a:t>counter_out</a:t>
            </a:r>
            <a:r>
              <a:rPr lang="en-US" sz="2400" dirty="0" smtClean="0"/>
              <a:t> ;</a:t>
            </a:r>
          </a:p>
        </p:txBody>
      </p:sp>
    </p:spTree>
    <p:extLst>
      <p:ext uri="{BB962C8B-B14F-4D97-AF65-F5344CB8AC3E}">
        <p14:creationId xmlns:p14="http://schemas.microsoft.com/office/powerpoint/2010/main" val="356289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58425"/>
            <a:ext cx="79248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//------------Code Starts Here-------------------------</a:t>
            </a:r>
          </a:p>
          <a:p>
            <a:r>
              <a:rPr lang="en-US" sz="2000" dirty="0">
                <a:solidFill>
                  <a:srgbClr val="00B050"/>
                </a:solidFill>
              </a:rPr>
              <a:t>// Since this counter is a positive edge trigged one, We trigger the below block with respect to positive edge of the clock.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always</a:t>
            </a:r>
            <a:r>
              <a:rPr lang="en-US" sz="2400" dirty="0" smtClean="0"/>
              <a:t> @ (</a:t>
            </a:r>
            <a:r>
              <a:rPr lang="en-US" sz="2400" dirty="0" err="1">
                <a:solidFill>
                  <a:srgbClr val="FF0000"/>
                </a:solidFill>
              </a:rPr>
              <a:t>posedge</a:t>
            </a:r>
            <a:r>
              <a:rPr lang="en-US" sz="2400" dirty="0" smtClean="0"/>
              <a:t> clock)</a:t>
            </a:r>
          </a:p>
          <a:p>
            <a:r>
              <a:rPr lang="en-US" sz="2400" dirty="0">
                <a:solidFill>
                  <a:srgbClr val="FF0000"/>
                </a:solidFill>
              </a:rPr>
              <a:t>begin</a:t>
            </a:r>
            <a:r>
              <a:rPr lang="en-US" sz="2400" dirty="0" smtClean="0"/>
              <a:t> : COUNTER </a:t>
            </a:r>
            <a:r>
              <a:rPr lang="en-US" sz="2400" dirty="0">
                <a:solidFill>
                  <a:srgbClr val="00B050"/>
                </a:solidFill>
              </a:rPr>
              <a:t>// Block </a:t>
            </a:r>
            <a:r>
              <a:rPr lang="en-US" sz="2400" dirty="0" smtClean="0">
                <a:solidFill>
                  <a:srgbClr val="00B050"/>
                </a:solidFill>
              </a:rPr>
              <a:t>Name</a:t>
            </a:r>
          </a:p>
          <a:p>
            <a:endParaRPr lang="en-US" sz="2400" dirty="0">
              <a:solidFill>
                <a:srgbClr val="00B050"/>
              </a:solidFill>
            </a:endParaRPr>
          </a:p>
          <a:p>
            <a:r>
              <a:rPr lang="en-US" sz="2000" dirty="0" smtClean="0"/>
              <a:t>  </a:t>
            </a:r>
            <a:r>
              <a:rPr lang="en-US" sz="2000" dirty="0">
                <a:solidFill>
                  <a:srgbClr val="00B050"/>
                </a:solidFill>
              </a:rPr>
              <a:t>// At every rising edge of clock we check if reset is active . If active, we load the counter output with 4'b0000</a:t>
            </a:r>
          </a:p>
          <a:p>
            <a:r>
              <a:rPr lang="en-US" sz="2400" dirty="0" smtClean="0"/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if</a:t>
            </a:r>
            <a:r>
              <a:rPr lang="en-US" sz="2400" dirty="0" smtClean="0"/>
              <a:t> (reset == 1'b1) </a:t>
            </a:r>
            <a:r>
              <a:rPr lang="en-US" sz="2400" dirty="0" smtClean="0">
                <a:solidFill>
                  <a:srgbClr val="FF0000"/>
                </a:solidFill>
              </a:rPr>
              <a:t>begin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/>
              <a:t>    </a:t>
            </a:r>
            <a:r>
              <a:rPr lang="en-US" sz="2400" dirty="0" err="1" smtClean="0"/>
              <a:t>counter_out</a:t>
            </a:r>
            <a:r>
              <a:rPr lang="en-US" sz="2400" dirty="0" smtClean="0"/>
              <a:t> &lt;= #1 4'b0000;</a:t>
            </a:r>
          </a:p>
          <a:p>
            <a:r>
              <a:rPr lang="en-US" sz="2400" dirty="0" smtClean="0"/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end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00B050"/>
                </a:solidFill>
              </a:rPr>
              <a:t>  // If enable is active, then we increment the counter  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else if </a:t>
            </a:r>
            <a:r>
              <a:rPr lang="en-US" sz="2400" dirty="0" smtClean="0"/>
              <a:t>(enable == 1'b1) </a:t>
            </a:r>
            <a:r>
              <a:rPr lang="en-US" sz="2400" dirty="0">
                <a:solidFill>
                  <a:srgbClr val="FF0000"/>
                </a:solidFill>
              </a:rPr>
              <a:t>begin</a:t>
            </a:r>
          </a:p>
          <a:p>
            <a:r>
              <a:rPr lang="en-US" sz="2400" dirty="0" smtClean="0"/>
              <a:t>    </a:t>
            </a:r>
            <a:r>
              <a:rPr lang="en-US" sz="2400" dirty="0" err="1" smtClean="0"/>
              <a:t>counter_out</a:t>
            </a:r>
            <a:r>
              <a:rPr lang="en-US" sz="2400" dirty="0" smtClean="0"/>
              <a:t> &lt;= #1 </a:t>
            </a:r>
            <a:r>
              <a:rPr lang="en-US" sz="2400" dirty="0" err="1" smtClean="0"/>
              <a:t>counter_out</a:t>
            </a:r>
            <a:r>
              <a:rPr lang="en-US" sz="2400" dirty="0" smtClean="0"/>
              <a:t> + 1;</a:t>
            </a:r>
          </a:p>
          <a:p>
            <a:r>
              <a:rPr lang="en-US" sz="2400" dirty="0" smtClean="0"/>
              <a:t>  </a:t>
            </a:r>
            <a:r>
              <a:rPr lang="en-US" sz="2400" dirty="0">
                <a:solidFill>
                  <a:srgbClr val="FF0000"/>
                </a:solidFill>
              </a:rPr>
              <a:t>end</a:t>
            </a:r>
          </a:p>
          <a:p>
            <a:r>
              <a:rPr lang="en-US" sz="2400" dirty="0">
                <a:solidFill>
                  <a:srgbClr val="FF0000"/>
                </a:solidFill>
              </a:rPr>
              <a:t>end</a:t>
            </a:r>
            <a:r>
              <a:rPr lang="en-US" sz="2400" dirty="0" smtClean="0"/>
              <a:t> </a:t>
            </a:r>
            <a:r>
              <a:rPr lang="en-US" sz="2000" dirty="0">
                <a:solidFill>
                  <a:srgbClr val="00B050"/>
                </a:solidFill>
              </a:rPr>
              <a:t>// End of Block COUNTER</a:t>
            </a:r>
          </a:p>
          <a:p>
            <a:r>
              <a:rPr lang="en-US" sz="2400" dirty="0" err="1">
                <a:solidFill>
                  <a:srgbClr val="FF0000"/>
                </a:solidFill>
              </a:rPr>
              <a:t>endmodule</a:t>
            </a:r>
            <a:r>
              <a:rPr lang="en-US" sz="2400" dirty="0" smtClean="0"/>
              <a:t> </a:t>
            </a:r>
            <a:r>
              <a:rPr lang="en-US" sz="2000" dirty="0">
                <a:solidFill>
                  <a:srgbClr val="00B050"/>
                </a:solidFill>
              </a:rPr>
              <a:t>// End of Module counter</a:t>
            </a:r>
            <a:endParaRPr lang="en-US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4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462</Words>
  <Application>Microsoft Office PowerPoint</Application>
  <PresentationFormat>On-screen Show (4:3)</PresentationFormat>
  <Paragraphs>153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ModelSim Demo</vt:lpstr>
      <vt:lpstr>Master slave d flip flop</vt:lpstr>
      <vt:lpstr>PowerPoint Presentation</vt:lpstr>
      <vt:lpstr>Master slave flip flop</vt:lpstr>
      <vt:lpstr>D- flip flop</vt:lpstr>
      <vt:lpstr>PowerPoint Presentation</vt:lpstr>
      <vt:lpstr>An 4-bit synchronous counter</vt:lpstr>
      <vt:lpstr>PowerPoint Presentation</vt:lpstr>
      <vt:lpstr>PowerPoint Presentation</vt:lpstr>
      <vt:lpstr>Counter Test Bench</vt:lpstr>
      <vt:lpstr>PowerPoint Presentation</vt:lpstr>
      <vt:lpstr>PowerPoint Presentation</vt:lpstr>
      <vt:lpstr>PowerPoint Presentation</vt:lpstr>
      <vt:lpstr>PowerPoint Presentation</vt:lpstr>
      <vt:lpstr>Reference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ModelSim Demo</dc:title>
  <dc:creator>cs10d009</dc:creator>
  <cp:lastModifiedBy>cs10d009</cp:lastModifiedBy>
  <cp:revision>11</cp:revision>
  <dcterms:created xsi:type="dcterms:W3CDTF">2014-10-27T03:25:26Z</dcterms:created>
  <dcterms:modified xsi:type="dcterms:W3CDTF">2014-10-27T04:31:19Z</dcterms:modified>
</cp:coreProperties>
</file>